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53"/>
  </p:notesMasterIdLst>
  <p:handoutMasterIdLst>
    <p:handoutMasterId r:id="rId54"/>
  </p:handoutMasterIdLst>
  <p:sldIdLst>
    <p:sldId id="1030" r:id="rId5"/>
    <p:sldId id="1200" r:id="rId6"/>
    <p:sldId id="1224" r:id="rId7"/>
    <p:sldId id="1184" r:id="rId8"/>
    <p:sldId id="1225" r:id="rId9"/>
    <p:sldId id="1185" r:id="rId10"/>
    <p:sldId id="1186" r:id="rId11"/>
    <p:sldId id="1230" r:id="rId12"/>
    <p:sldId id="1231" r:id="rId13"/>
    <p:sldId id="1190" r:id="rId14"/>
    <p:sldId id="1229" r:id="rId15"/>
    <p:sldId id="1187" r:id="rId16"/>
    <p:sldId id="1188" r:id="rId17"/>
    <p:sldId id="1201" r:id="rId18"/>
    <p:sldId id="1192" r:id="rId19"/>
    <p:sldId id="1202" r:id="rId20"/>
    <p:sldId id="1203" r:id="rId21"/>
    <p:sldId id="1189" r:id="rId22"/>
    <p:sldId id="1204" r:id="rId23"/>
    <p:sldId id="1193" r:id="rId24"/>
    <p:sldId id="1194" r:id="rId25"/>
    <p:sldId id="1232" r:id="rId26"/>
    <p:sldId id="1233" r:id="rId27"/>
    <p:sldId id="1205" r:id="rId28"/>
    <p:sldId id="1160" r:id="rId29"/>
    <p:sldId id="1155" r:id="rId30"/>
    <p:sldId id="1207" r:id="rId31"/>
    <p:sldId id="1208" r:id="rId32"/>
    <p:sldId id="565" r:id="rId33"/>
    <p:sldId id="404" r:id="rId34"/>
    <p:sldId id="967" r:id="rId35"/>
    <p:sldId id="481" r:id="rId36"/>
    <p:sldId id="482" r:id="rId37"/>
    <p:sldId id="673" r:id="rId38"/>
    <p:sldId id="584" r:id="rId39"/>
    <p:sldId id="586" r:id="rId40"/>
    <p:sldId id="587" r:id="rId41"/>
    <p:sldId id="588" r:id="rId42"/>
    <p:sldId id="589" r:id="rId43"/>
    <p:sldId id="1210" r:id="rId44"/>
    <p:sldId id="1217" r:id="rId45"/>
    <p:sldId id="1218" r:id="rId46"/>
    <p:sldId id="1219" r:id="rId47"/>
    <p:sldId id="1234" r:id="rId48"/>
    <p:sldId id="1220" r:id="rId49"/>
    <p:sldId id="1221" r:id="rId50"/>
    <p:sldId id="1223" r:id="rId51"/>
    <p:sldId id="1222" r:id="rId52"/>
  </p:sldIdLst>
  <p:sldSz cx="12192000" cy="6858000"/>
  <p:notesSz cx="6735763" cy="9866313"/>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467" autoAdjust="0"/>
  </p:normalViewPr>
  <p:slideViewPr>
    <p:cSldViewPr snapToGrid="0">
      <p:cViewPr varScale="1">
        <p:scale>
          <a:sx n="57" d="100"/>
          <a:sy n="57" d="100"/>
        </p:scale>
        <p:origin x="1016" y="268"/>
      </p:cViewPr>
      <p:guideLst>
        <p:guide orient="horz" pos="2160"/>
        <p:guide pos="672"/>
        <p:guide pos="7008"/>
        <p:guide orient="horz" pos="1824"/>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8" d="100"/>
          <a:sy n="88" d="100"/>
        </p:scale>
        <p:origin x="374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1E2188A-CD17-4E3E-AB0E-7A5017BF1B79}"/>
              </a:ext>
            </a:extLst>
          </p:cNvPr>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C823D623-433B-4523-9829-805747DBC3CD}"/>
              </a:ext>
            </a:extLst>
          </p:cNvPr>
          <p:cNvSpPr>
            <a:spLocks noGrp="1"/>
          </p:cNvSpPr>
          <p:nvPr>
            <p:ph type="dt" sz="quarter" idx="1"/>
          </p:nvPr>
        </p:nvSpPr>
        <p:spPr>
          <a:xfrm>
            <a:off x="3815374" y="0"/>
            <a:ext cx="2918831" cy="495029"/>
          </a:xfrm>
          <a:prstGeom prst="rect">
            <a:avLst/>
          </a:prstGeom>
        </p:spPr>
        <p:txBody>
          <a:bodyPr vert="horz" lIns="91440" tIns="45720" rIns="91440" bIns="45720" rtlCol="0"/>
          <a:lstStyle>
            <a:lvl1pPr algn="r">
              <a:defRPr sz="1200"/>
            </a:lvl1pPr>
          </a:lstStyle>
          <a:p>
            <a:pPr rtl="0"/>
            <a:fld id="{44483D4B-C83C-4B58-AA97-126E2CBD9871}" type="datetime1">
              <a:rPr lang="ja-JP" altLang="en-US" smtClean="0">
                <a:latin typeface="Meiryo UI" panose="020B0604030504040204" pitchFamily="50" charset="-128"/>
                <a:ea typeface="Meiryo UI" panose="020B0604030504040204" pitchFamily="50" charset="-128"/>
              </a:rPr>
              <a:t>2025/9/28</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9F2A1CC4-7C05-4403-B82F-FA1957CDFA89}"/>
              </a:ext>
            </a:extLst>
          </p:cNvPr>
          <p:cNvSpPr>
            <a:spLocks noGrp="1"/>
          </p:cNvSpPr>
          <p:nvPr>
            <p:ph type="ftr" sz="quarter" idx="2"/>
          </p:nvPr>
        </p:nvSpPr>
        <p:spPr>
          <a:xfrm>
            <a:off x="1" y="9371287"/>
            <a:ext cx="2918831" cy="495028"/>
          </a:xfrm>
          <a:prstGeom prst="rect">
            <a:avLst/>
          </a:prstGeom>
        </p:spPr>
        <p:txBody>
          <a:bodyPr vert="horz" lIns="91440" tIns="45720" rIns="91440" bIns="45720" rtlCol="0" anchor="b"/>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B9769E3-387F-4E51-9B72-40457A518A31}"/>
              </a:ext>
            </a:extLst>
          </p:cNvPr>
          <p:cNvSpPr>
            <a:spLocks noGrp="1"/>
          </p:cNvSpPr>
          <p:nvPr>
            <p:ph type="sldNum" sz="quarter" idx="3"/>
          </p:nvPr>
        </p:nvSpPr>
        <p:spPr>
          <a:xfrm>
            <a:off x="3815374" y="9371287"/>
            <a:ext cx="2918831" cy="495028"/>
          </a:xfrm>
          <a:prstGeom prst="rect">
            <a:avLst/>
          </a:prstGeom>
        </p:spPr>
        <p:txBody>
          <a:bodyPr vert="horz" lIns="91440" tIns="45720" rIns="91440" bIns="45720" rtlCol="0" anchor="b"/>
          <a:lstStyle>
            <a:lvl1pPr algn="r">
              <a:defRPr sz="1200"/>
            </a:lvl1pPr>
          </a:lstStyle>
          <a:p>
            <a:pPr rtl="0"/>
            <a:fld id="{67460E3B-D3A0-4EBC-BAC3-B01E8FF895A8}"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50158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noProof="0">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idx="1"/>
          </p:nvPr>
        </p:nvSpPr>
        <p:spPr>
          <a:xfrm>
            <a:off x="3815374" y="0"/>
            <a:ext cx="2918831" cy="495029"/>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6A37D618-A509-45FA-BF4A-D91C4E3B7021}" type="datetime1">
              <a:rPr lang="ja-JP" altLang="en-US" smtClean="0"/>
              <a:pPr/>
              <a:t>2025/9/28</a:t>
            </a:fld>
            <a:endParaRPr lang="ja-JP" altLang="en-US" dirty="0"/>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pPr rtl="0"/>
            <a:endParaRPr lang="ja-JP" altLang="en-US" noProof="0"/>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noProof="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0D0EDF81-139F-488C-872B-4720FBA6BF98}"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9" name="フリーフォーム:図形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rtlCol="0" anchor="ctr">
            <a:normAutofit/>
          </a:bodyPr>
          <a:lstStyle>
            <a:lvl1pPr algn="l">
              <a:lnSpc>
                <a:spcPct val="100000"/>
              </a:lnSpc>
              <a:defRPr sz="4800" b="1" i="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rtlCol="0" anchor="ctr"/>
          <a:lstStyle>
            <a:lvl1pPr marL="0" indent="0" algn="l">
              <a:buNone/>
              <a:defRPr sz="2800" cap="all" baseline="0">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対象の 3 列">
    <p:spTree>
      <p:nvGrpSpPr>
        <p:cNvPr id="1" name=""/>
        <p:cNvGrpSpPr/>
        <p:nvPr/>
      </p:nvGrpSpPr>
      <p:grpSpPr>
        <a:xfrm>
          <a:off x="0" y="0"/>
          <a:ext cx="0" cy="0"/>
          <a:chOff x="0" y="0"/>
          <a:chExt cx="0" cy="0"/>
        </a:xfrm>
      </p:grpSpPr>
      <p:sp>
        <p:nvSpPr>
          <p:cNvPr id="10" name="フリーフォーム:図形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rtlCol="0">
            <a:normAutofit/>
          </a:bodyPr>
          <a:lstStyle>
            <a:lvl1pPr>
              <a:defRPr sz="4000" b="1" i="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rtlCol="0" anchor="b">
            <a:normAutofit/>
          </a:bodyPr>
          <a:lstStyle>
            <a:lvl1pPr marL="0" indent="0">
              <a:buNone/>
              <a:defRPr sz="28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800">
                <a:latin typeface="Meiryo UI" panose="020B0604030504040204" pitchFamily="50" charset="-128"/>
                <a:ea typeface="Meiryo UI" panose="020B0604030504040204" pitchFamily="50" charset="-128"/>
              </a:defRPr>
            </a:lvl4pPr>
            <a:lvl5pPr>
              <a:defRPr sz="18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テキスト プレースホルダー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rtlCol="0" anchor="b">
            <a:normAutofit/>
          </a:bodyPr>
          <a:lstStyle>
            <a:lvl1pPr marL="0" indent="0">
              <a:buNone/>
              <a:defRPr sz="28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800">
                <a:latin typeface="Meiryo UI" panose="020B0604030504040204" pitchFamily="50" charset="-128"/>
                <a:ea typeface="Meiryo UI" panose="020B0604030504040204" pitchFamily="50" charset="-128"/>
              </a:defRPr>
            </a:lvl4pPr>
            <a:lvl5pPr>
              <a:defRPr sz="18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日付プレースホルダー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8" name="フッター プレースホルダー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9" name="スライド番号プレースホルダー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
        <p:nvSpPr>
          <p:cNvPr id="11" name="テキスト プレースホルダー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rtlCol="0" anchor="b">
            <a:normAutofit/>
          </a:bodyPr>
          <a:lstStyle>
            <a:lvl1pPr marL="0" indent="0">
              <a:buNone/>
              <a:defRPr sz="28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2" name="コンテンツ プレースホルダー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800">
                <a:latin typeface="Meiryo UI" panose="020B0604030504040204" pitchFamily="50" charset="-128"/>
                <a:ea typeface="Meiryo UI" panose="020B0604030504040204" pitchFamily="50" charset="-128"/>
              </a:defRPr>
            </a:lvl4pPr>
            <a:lvl5pPr>
              <a:defRPr sz="18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とコンテンツ (2 枚の画像)">
    <p:spTree>
      <p:nvGrpSpPr>
        <p:cNvPr id="1" name=""/>
        <p:cNvGrpSpPr/>
        <p:nvPr/>
      </p:nvGrpSpPr>
      <p:grpSpPr>
        <a:xfrm>
          <a:off x="0" y="0"/>
          <a:ext cx="0" cy="0"/>
          <a:chOff x="0" y="0"/>
          <a:chExt cx="0" cy="0"/>
        </a:xfrm>
      </p:grpSpPr>
      <p:sp>
        <p:nvSpPr>
          <p:cNvPr id="17" name="図プレースホルダー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6" name="図プレースホルダー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rtlCol="0" anchor="b">
            <a:normAutofit/>
          </a:bodyPr>
          <a:lstStyle>
            <a:lvl1pPr>
              <a:defRPr sz="4000" b="1" i="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rtlCol="0"/>
          <a:lstStyle>
            <a:lvl1pPr marL="0" indent="0">
              <a:buNone/>
              <a:defRPr sz="1800">
                <a:latin typeface="Meiryo UI" panose="020B0604030504040204" pitchFamily="50" charset="-128"/>
                <a:ea typeface="Meiryo UI" panose="020B0604030504040204" pitchFamily="50" charset="-128"/>
              </a:defRPr>
            </a:lvl1pPr>
            <a:lvl2pPr marL="228600">
              <a:defRPr sz="1800">
                <a:latin typeface="Meiryo UI" panose="020B0604030504040204" pitchFamily="50" charset="-128"/>
                <a:ea typeface="Meiryo UI" panose="020B0604030504040204" pitchFamily="50" charset="-128"/>
              </a:defRPr>
            </a:lvl2pPr>
            <a:lvl3pPr marL="457200">
              <a:defRPr sz="1800">
                <a:latin typeface="Meiryo UI" panose="020B0604030504040204" pitchFamily="50" charset="-128"/>
                <a:ea typeface="Meiryo UI" panose="020B0604030504040204" pitchFamily="50" charset="-128"/>
              </a:defRPr>
            </a:lvl3pPr>
            <a:lvl4pPr marL="685800">
              <a:defRPr sz="1800">
                <a:latin typeface="Meiryo UI" panose="020B0604030504040204" pitchFamily="50" charset="-128"/>
                <a:ea typeface="Meiryo UI" panose="020B0604030504040204" pitchFamily="50" charset="-128"/>
              </a:defRPr>
            </a:lvl4pPr>
            <a:lvl5pPr>
              <a:defRPr sz="180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
        <p:nvSpPr>
          <p:cNvPr id="5" name="フッター プレースホルダー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結び">
    <p:spTree>
      <p:nvGrpSpPr>
        <p:cNvPr id="1" name=""/>
        <p:cNvGrpSpPr/>
        <p:nvPr/>
      </p:nvGrpSpPr>
      <p:grpSpPr>
        <a:xfrm>
          <a:off x="0" y="0"/>
          <a:ext cx="0" cy="0"/>
          <a:chOff x="0" y="0"/>
          <a:chExt cx="0" cy="0"/>
        </a:xfrm>
      </p:grpSpPr>
      <p:sp>
        <p:nvSpPr>
          <p:cNvPr id="17" name="図プレースホルダー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8" name="図プレースホルダー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 name="タイトル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rtlCol="0" anchor="b"/>
          <a:lstStyle>
            <a:lvl1pPr>
              <a:defRPr sz="4000" b="1" i="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7" name="テキスト プレースホルダー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8" name="テキスト プレースホルダー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9" name="テキスト プレースホルダー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7" name="グラフィック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rtlCol="0" anchor="b">
            <a:normAutofit/>
          </a:bodyPr>
          <a:lstStyle>
            <a:lvl1pPr>
              <a:defRPr sz="4800" b="1" i="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rtlCol="0"/>
          <a:lstStyle>
            <a:lvl1pPr marL="0" indent="0">
              <a:buNone/>
              <a:defRPr sz="2400" cap="all" baseline="0">
                <a:solidFill>
                  <a:schemeClr val="tx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マスター テキストの書式設定</a:t>
            </a:r>
          </a:p>
        </p:txBody>
      </p:sp>
      <p:sp>
        <p:nvSpPr>
          <p:cNvPr id="4" name="日付プレースホルダー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3" name="フッター プレースホルダー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8" name="フリーフォーム:図形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ja-JP" altLang="en-US" noProof="0">
              <a:solidFill>
                <a:schemeClr val="tx1"/>
              </a:solidFill>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rtlCol="0" anchor="b"/>
          <a:lstStyle>
            <a:lvl1pPr>
              <a:defRPr sz="3200" b="1" i="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rtlCol="0" anchor="ctr"/>
          <a:lstStyle>
            <a:lvl1pPr>
              <a:defRPr sz="3200">
                <a:solidFill>
                  <a:schemeClr val="tx1"/>
                </a:solidFill>
                <a:latin typeface="Meiryo UI" panose="020B0604030504040204" pitchFamily="50" charset="-128"/>
                <a:ea typeface="Meiryo UI" panose="020B0604030504040204" pitchFamily="50" charset="-128"/>
              </a:defRPr>
            </a:lvl1pPr>
            <a:lvl2pPr>
              <a:defRPr sz="2800">
                <a:solidFill>
                  <a:schemeClr val="tx1"/>
                </a:solidFill>
                <a:latin typeface="Meiryo UI" panose="020B0604030504040204" pitchFamily="50" charset="-128"/>
                <a:ea typeface="Meiryo UI" panose="020B0604030504040204" pitchFamily="50" charset="-128"/>
              </a:defRPr>
            </a:lvl2pPr>
            <a:lvl3pPr>
              <a:defRPr sz="2400">
                <a:solidFill>
                  <a:schemeClr val="tx1"/>
                </a:solidFill>
                <a:latin typeface="Meiryo UI" panose="020B0604030504040204" pitchFamily="50" charset="-128"/>
                <a:ea typeface="Meiryo UI" panose="020B0604030504040204" pitchFamily="50" charset="-128"/>
              </a:defRPr>
            </a:lvl3pPr>
            <a:lvl4pPr>
              <a:defRPr sz="2000">
                <a:solidFill>
                  <a:schemeClr val="tx1"/>
                </a:solidFill>
                <a:latin typeface="Meiryo UI" panose="020B0604030504040204" pitchFamily="50" charset="-128"/>
                <a:ea typeface="Meiryo UI" panose="020B0604030504040204" pitchFamily="50" charset="-128"/>
              </a:defRPr>
            </a:lvl4pPr>
            <a:lvl5pPr>
              <a:defRPr sz="2000">
                <a:solidFill>
                  <a:schemeClr val="tx1"/>
                </a:solidFill>
                <a:latin typeface="Meiryo UI" panose="020B0604030504040204" pitchFamily="50" charset="-128"/>
                <a:ea typeface="Meiryo UI" panose="020B0604030504040204" pitchFamily="50" charset="-128"/>
              </a:defRPr>
            </a:lvl5pPr>
            <a:lvl6pPr>
              <a:defRPr sz="2000"/>
            </a:lvl6pPr>
            <a:lvl7pPr>
              <a:defRPr sz="2000"/>
            </a:lvl7pPr>
            <a:lvl8pPr>
              <a:defRPr sz="2000"/>
            </a:lvl8pPr>
            <a:lvl9pPr>
              <a:defRPr sz="20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テキスト プレースホルダー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rtlCol="0"/>
          <a:lstStyle>
            <a:lvl1pPr marL="0" indent="0">
              <a:buNone/>
              <a:defRPr sz="1600">
                <a:latin typeface="Meiryo UI" panose="020B0604030504040204" pitchFamily="50" charset="-128"/>
                <a:ea typeface="Meiryo UI" panose="020B060403050404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5" name="日付プレースホルダー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6" name="フッター プレースホルダー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キャプション付きの画像">
    <p:spTree>
      <p:nvGrpSpPr>
        <p:cNvPr id="1" name=""/>
        <p:cNvGrpSpPr/>
        <p:nvPr/>
      </p:nvGrpSpPr>
      <p:grpSpPr>
        <a:xfrm>
          <a:off x="0" y="0"/>
          <a:ext cx="0" cy="0"/>
          <a:chOff x="0" y="0"/>
          <a:chExt cx="0" cy="0"/>
        </a:xfrm>
      </p:grpSpPr>
      <p:sp>
        <p:nvSpPr>
          <p:cNvPr id="8" name="グラフィック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rtlCol="0" anchor="b"/>
          <a:lstStyle>
            <a:lvl1pPr algn="ctr">
              <a:defRPr sz="3200" b="1" i="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図プレースホルダー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atin typeface="Meiryo UI" panose="020B0604030504040204" pitchFamily="50" charset="-128"/>
                <a:ea typeface="Meiryo UI" panose="020B0604030504040204" pitchFamily="50"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dirty="0"/>
              <a:t>アイコンをクリックして画像を追加</a:t>
            </a:r>
          </a:p>
        </p:txBody>
      </p:sp>
      <p:sp>
        <p:nvSpPr>
          <p:cNvPr id="4" name="テキスト プレースホルダー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rtlCol="0">
            <a:noAutofit/>
          </a:bodyPr>
          <a:lstStyle>
            <a:lvl1pPr marL="0" indent="0" algn="ctr">
              <a:buNone/>
              <a:defRPr sz="2000" cap="all" baseline="0">
                <a:solidFill>
                  <a:schemeClr val="bg1"/>
                </a:solidFill>
                <a:latin typeface="Meiryo UI" panose="020B0604030504040204" pitchFamily="50" charset="-128"/>
                <a:ea typeface="Meiryo UI" panose="020B060403050404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5" name="日付プレースホルダー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6" name="フッター プレースホルダー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669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4 枚の画像)">
    <p:spTree>
      <p:nvGrpSpPr>
        <p:cNvPr id="1" name=""/>
        <p:cNvGrpSpPr/>
        <p:nvPr/>
      </p:nvGrpSpPr>
      <p:grpSpPr>
        <a:xfrm>
          <a:off x="0" y="0"/>
          <a:ext cx="0" cy="0"/>
          <a:chOff x="0" y="0"/>
          <a:chExt cx="0" cy="0"/>
        </a:xfrm>
      </p:grpSpPr>
      <p:sp>
        <p:nvSpPr>
          <p:cNvPr id="24" name="図プレースホルダー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3" name="図プレースホルダー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rtlCol="0">
            <a:normAutofit/>
          </a:bodyPr>
          <a:lstStyle>
            <a:lvl1pPr>
              <a:defRPr sz="4000" b="1" i="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rtlCol="0"/>
          <a:lstStyle>
            <a:lvl1pPr marL="0" indent="0">
              <a:buNone/>
              <a:defRPr sz="2000">
                <a:latin typeface="Meiryo UI" panose="020B0604030504040204" pitchFamily="50" charset="-128"/>
                <a:ea typeface="Meiryo UI" panose="020B0604030504040204" pitchFamily="50" charset="-128"/>
              </a:defRPr>
            </a:lvl1pPr>
            <a:lvl2pPr marL="228600">
              <a:defRPr>
                <a:latin typeface="Meiryo UI" panose="020B0604030504040204" pitchFamily="50" charset="-128"/>
                <a:ea typeface="Meiryo UI" panose="020B0604030504040204" pitchFamily="50" charset="-128"/>
              </a:defRPr>
            </a:lvl2pPr>
            <a:lvl3pPr marL="457200">
              <a:defRPr>
                <a:latin typeface="Meiryo UI" panose="020B0604030504040204" pitchFamily="50" charset="-128"/>
                <a:ea typeface="Meiryo UI" panose="020B0604030504040204" pitchFamily="50" charset="-128"/>
              </a:defRPr>
            </a:lvl3pPr>
            <a:lvl4pPr marL="685800">
              <a:defRPr>
                <a:latin typeface="Meiryo UI" panose="020B0604030504040204" pitchFamily="50" charset="-128"/>
                <a:ea typeface="Meiryo UI" panose="020B0604030504040204" pitchFamily="50" charset="-128"/>
              </a:defRPr>
            </a:lvl4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
        <p:nvSpPr>
          <p:cNvPr id="5" name="フッター プレースホルダー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19" name="図プレースホルダー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0" name="図プレースホルダー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Tree>
    <p:extLst>
      <p:ext uri="{BB962C8B-B14F-4D97-AF65-F5344CB8AC3E}">
        <p14:creationId xmlns:p14="http://schemas.microsoft.com/office/powerpoint/2010/main" val="379664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グエ">
    <p:spTree>
      <p:nvGrpSpPr>
        <p:cNvPr id="1" name=""/>
        <p:cNvGrpSpPr/>
        <p:nvPr/>
      </p:nvGrpSpPr>
      <p:grpSpPr>
        <a:xfrm>
          <a:off x="0" y="0"/>
          <a:ext cx="0" cy="0"/>
          <a:chOff x="0" y="0"/>
          <a:chExt cx="0" cy="0"/>
        </a:xfrm>
      </p:grpSpPr>
      <p:sp>
        <p:nvSpPr>
          <p:cNvPr id="9" name="フリーフォーム:図形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b="1" i="0">
                <a:solidFill>
                  <a:schemeClr val="bg1"/>
                </a:solidFill>
                <a:latin typeface="Meiryo UI" panose="020B0604030504040204" pitchFamily="50" charset="-128"/>
                <a:ea typeface="Meiryo UI" panose="020B0604030504040204" pitchFamily="50" charset="-128"/>
              </a:defRPr>
            </a:lvl1pPr>
          </a:lstStyle>
          <a:p>
            <a:pPr rtl="0"/>
            <a:r>
              <a:rPr lang="ja-JP" altLang="en-US" noProof="0"/>
              <a:t>タイトル</a:t>
            </a:r>
          </a:p>
        </p:txBody>
      </p:sp>
      <p:sp>
        <p:nvSpPr>
          <p:cNvPr id="4" name="日付プレースホルダー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
        <p:nvSpPr>
          <p:cNvPr id="15" name="コンテンツ プレースホルダー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枚の写真付きのタイトル">
    <p:spTree>
      <p:nvGrpSpPr>
        <p:cNvPr id="1" name=""/>
        <p:cNvGrpSpPr/>
        <p:nvPr/>
      </p:nvGrpSpPr>
      <p:grpSpPr>
        <a:xfrm>
          <a:off x="0" y="0"/>
          <a:ext cx="0" cy="0"/>
          <a:chOff x="0" y="0"/>
          <a:chExt cx="0" cy="0"/>
        </a:xfrm>
      </p:grpSpPr>
      <p:sp>
        <p:nvSpPr>
          <p:cNvPr id="16" name="図プレースホルダー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5" name="図プレースホルダー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b="1" i="0">
                <a:latin typeface="Meiryo UI" panose="020B0604030504040204" pitchFamily="50" charset="-128"/>
                <a:ea typeface="Meiryo UI" panose="020B0604030504040204" pitchFamily="50" charset="-128"/>
              </a:defRPr>
            </a:lvl1pPr>
          </a:lstStyle>
          <a:p>
            <a:pPr rtl="0"/>
            <a:r>
              <a:rPr lang="ja-JP" altLang="en-US" noProof="0"/>
              <a:t>タイトルをここに入力</a:t>
            </a:r>
          </a:p>
        </p:txBody>
      </p:sp>
      <p:sp>
        <p:nvSpPr>
          <p:cNvPr id="18" name="サブタイトル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サブタイトル</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7" name="フリーフォーム:図形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26030E26-A86A-417A-AA64-699AA8DD3DA5}"/>
              </a:ext>
            </a:extLst>
          </p:cNvPr>
          <p:cNvSpPr>
            <a:spLocks noGrp="1"/>
          </p:cNvSpPr>
          <p:nvPr>
            <p:ph type="title"/>
          </p:nvPr>
        </p:nvSpPr>
        <p:spPr/>
        <p:txBody>
          <a:bodyPr rtlCol="0">
            <a:normAutofit/>
          </a:bodyPr>
          <a:lstStyle>
            <a:lvl1pPr>
              <a:defRPr sz="4000" b="1" i="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引用文">
    <p:spTree>
      <p:nvGrpSpPr>
        <p:cNvPr id="1" name=""/>
        <p:cNvGrpSpPr/>
        <p:nvPr/>
      </p:nvGrpSpPr>
      <p:grpSpPr>
        <a:xfrm>
          <a:off x="0" y="0"/>
          <a:ext cx="0" cy="0"/>
          <a:chOff x="0" y="0"/>
          <a:chExt cx="0" cy="0"/>
        </a:xfrm>
      </p:grpSpPr>
      <p:sp>
        <p:nvSpPr>
          <p:cNvPr id="6" name="グラフィック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rtlCol="0" anchor="b">
            <a:normAutofit/>
          </a:bodyPr>
          <a:lstStyle>
            <a:lvl1pPr algn="ctr">
              <a:defRPr sz="3600" i="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日付プレースホルダー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
        <p:nvSpPr>
          <p:cNvPr id="8" name="テキスト プレースホルダー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b="1">
                <a:solidFill>
                  <a:schemeClr val="bg1"/>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チーム">
    <p:spTree>
      <p:nvGrpSpPr>
        <p:cNvPr id="1" name=""/>
        <p:cNvGrpSpPr/>
        <p:nvPr/>
      </p:nvGrpSpPr>
      <p:grpSpPr>
        <a:xfrm>
          <a:off x="0" y="0"/>
          <a:ext cx="0" cy="0"/>
          <a:chOff x="0" y="0"/>
          <a:chExt cx="0" cy="0"/>
        </a:xfrm>
      </p:grpSpPr>
      <p:sp>
        <p:nvSpPr>
          <p:cNvPr id="31" name="図プレースホルダー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2" name="図プレースホルダー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3" name="図プレースホルダー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4" name="図プレースホルダー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5" name="図プレースホルダー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日付プレースホルダー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3" name="フッター プレースホルダー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
        <p:nvSpPr>
          <p:cNvPr id="5" name="タイトル 4">
            <a:extLst>
              <a:ext uri="{FF2B5EF4-FFF2-40B4-BE49-F238E27FC236}">
                <a16:creationId xmlns:a16="http://schemas.microsoft.com/office/drawing/2014/main" id="{DE7D0FB3-AA0E-43D7-A0BC-3BEE75E725EF}"/>
              </a:ext>
            </a:extLst>
          </p:cNvPr>
          <p:cNvSpPr>
            <a:spLocks noGrp="1"/>
          </p:cNvSpPr>
          <p:nvPr>
            <p:ph type="title"/>
          </p:nvPr>
        </p:nvSpPr>
        <p:spPr/>
        <p:txBody>
          <a:bodyPr rtlCol="0"/>
          <a:lstStyle>
            <a:lvl1pPr algn="ctr">
              <a:defRPr b="1" i="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61" name="テキスト プレースホルダー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1">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62" name="テキスト プレースホルダー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eiryo UI" panose="020B0604030504040204" pitchFamily="50" charset="-128"/>
                <a:ea typeface="Meiryo UI" panose="020B0604030504040204" pitchFamily="50" charset="-128"/>
              </a:defRPr>
            </a:lvl1pPr>
          </a:lstStyle>
          <a:p>
            <a:pPr lvl="0" rtl="0"/>
            <a:r>
              <a:rPr lang="ja-JP" altLang="en-US" noProof="0"/>
              <a:t>タイトル</a:t>
            </a:r>
          </a:p>
        </p:txBody>
      </p:sp>
      <p:sp>
        <p:nvSpPr>
          <p:cNvPr id="63" name="テキスト プレースホルダー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1">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64" name="テキスト プレースホルダー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eiryo UI" panose="020B0604030504040204" pitchFamily="50" charset="-128"/>
                <a:ea typeface="Meiryo UI" panose="020B0604030504040204" pitchFamily="50" charset="-128"/>
              </a:defRPr>
            </a:lvl1pPr>
          </a:lstStyle>
          <a:p>
            <a:pPr lvl="0" rtl="0"/>
            <a:r>
              <a:rPr lang="ja-JP" altLang="en-US" noProof="0"/>
              <a:t>タイトル</a:t>
            </a:r>
          </a:p>
        </p:txBody>
      </p:sp>
      <p:sp>
        <p:nvSpPr>
          <p:cNvPr id="65" name="テキスト プレースホルダー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1">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66" name="テキスト プレースホルダー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eiryo UI" panose="020B0604030504040204" pitchFamily="50" charset="-128"/>
                <a:ea typeface="Meiryo UI" panose="020B0604030504040204" pitchFamily="50" charset="-128"/>
              </a:defRPr>
            </a:lvl1pPr>
          </a:lstStyle>
          <a:p>
            <a:pPr lvl="0" rtl="0"/>
            <a:r>
              <a:rPr lang="ja-JP" altLang="en-US" noProof="0"/>
              <a:t>タイトル</a:t>
            </a:r>
          </a:p>
        </p:txBody>
      </p:sp>
      <p:sp>
        <p:nvSpPr>
          <p:cNvPr id="67" name="テキスト プレースホルダー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1">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68" name="テキスト プレースホルダー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eiryo UI" panose="020B0604030504040204" pitchFamily="50" charset="-128"/>
                <a:ea typeface="Meiryo UI" panose="020B0604030504040204" pitchFamily="50" charset="-128"/>
              </a:defRPr>
            </a:lvl1pPr>
          </a:lstStyle>
          <a:p>
            <a:pPr lvl="0" rtl="0"/>
            <a:r>
              <a:rPr lang="ja-JP" altLang="en-US" noProof="0"/>
              <a:t>タイトル</a:t>
            </a:r>
          </a:p>
        </p:txBody>
      </p:sp>
      <p:sp>
        <p:nvSpPr>
          <p:cNvPr id="69" name="テキスト プレースホルダー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1">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70" name="テキスト プレースホルダー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eiryo UI" panose="020B0604030504040204" pitchFamily="50" charset="-128"/>
                <a:ea typeface="Meiryo UI" panose="020B0604030504040204" pitchFamily="50" charset="-128"/>
              </a:defRPr>
            </a:lvl1pPr>
          </a:lstStyle>
          <a:p>
            <a:pPr lvl="0" rtl="0"/>
            <a:r>
              <a:rPr lang="ja-JP" altLang="en-US" noProof="0"/>
              <a:t>タイトル</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8" name="フリーフォーム:図形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D2A77EC9-372A-4ECA-9088-780532AF057F}"/>
              </a:ext>
            </a:extLst>
          </p:cNvPr>
          <p:cNvSpPr>
            <a:spLocks noGrp="1"/>
          </p:cNvSpPr>
          <p:nvPr>
            <p:ph type="title"/>
          </p:nvPr>
        </p:nvSpPr>
        <p:spPr/>
        <p:txBody>
          <a:bodyPr rtlCol="0">
            <a:normAutofit/>
          </a:bodyPr>
          <a:lstStyle>
            <a:lvl1pPr>
              <a:defRPr sz="4000" b="1" i="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コンテンツ プレースホルダー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日付プレースホルダー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6" name="フッター プレースホルダー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フリーフォーム:図形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rtlCol="0">
            <a:normAutofit/>
          </a:bodyPr>
          <a:lstStyle>
            <a:lvl1pPr>
              <a:defRPr sz="4000" b="1" i="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rtlCol="0" anchor="b">
            <a:normAutofit/>
          </a:bodyPr>
          <a:lstStyle>
            <a:lvl1pPr marL="0" indent="0">
              <a:buNone/>
              <a:defRPr sz="28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800">
                <a:latin typeface="Meiryo UI" panose="020B0604030504040204" pitchFamily="50" charset="-128"/>
                <a:ea typeface="Meiryo UI" panose="020B0604030504040204" pitchFamily="50" charset="-128"/>
              </a:defRPr>
            </a:lvl4pPr>
            <a:lvl5pPr>
              <a:defRPr sz="18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テキスト プレースホルダー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rtlCol="0" anchor="b">
            <a:normAutofit/>
          </a:bodyPr>
          <a:lstStyle>
            <a:lvl1pPr marL="0" indent="0">
              <a:buNone/>
              <a:defRPr sz="28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800">
                <a:latin typeface="Meiryo UI" panose="020B0604030504040204" pitchFamily="50" charset="-128"/>
                <a:ea typeface="Meiryo UI" panose="020B0604030504040204" pitchFamily="50" charset="-128"/>
              </a:defRPr>
            </a:lvl4pPr>
            <a:lvl5pPr>
              <a:defRPr sz="18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日付プレースホルダー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8" name="フッター プレースホルダー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9" name="スライド番号プレースホルダー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eiryo UI" panose="020B0604030504040204" pitchFamily="50" charset="-128"/>
                <a:ea typeface="Meiryo UI" panose="020B0604030504040204" pitchFamily="50" charset="-128"/>
              </a:defRPr>
            </a:lvl1p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eiryo UI" panose="020B0604030504040204" pitchFamily="50" charset="-128"/>
                <a:ea typeface="Meiryo UI" panose="020B0604030504040204" pitchFamily="50" charset="-128"/>
              </a:defRPr>
            </a:lvl1pPr>
          </a:lstStyle>
          <a:p>
            <a:fld id="{B9713C8C-8E70-45D5-AE59-23E60168254E}"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kumimoji="1" sz="4400" b="1" i="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sankei.com/article/20250916-BVI2LNPP4JMPDMNYAWM33UPFEA/photo/AANMQR5EVRFXLJGTTP4FEWRM6I/"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1422AF-4F32-33DB-3000-3A9C99093C5F}"/>
              </a:ext>
            </a:extLst>
          </p:cNvPr>
          <p:cNvSpPr>
            <a:spLocks noGrp="1"/>
          </p:cNvSpPr>
          <p:nvPr>
            <p:ph type="title"/>
          </p:nvPr>
        </p:nvSpPr>
        <p:spPr>
          <a:xfrm>
            <a:off x="838200" y="5332189"/>
            <a:ext cx="11140439" cy="1306515"/>
          </a:xfrm>
        </p:spPr>
        <p:txBody>
          <a:bodyPr anchor="b">
            <a:noAutofit/>
          </a:bodyPr>
          <a:lstStyle/>
          <a:p>
            <a:pPr algn="ctr"/>
            <a:r>
              <a:rPr lang="en-US" altLang="zh-TW" sz="2800" i="0" dirty="0">
                <a:solidFill>
                  <a:srgbClr val="00B050"/>
                </a:solidFill>
                <a:effectLst/>
              </a:rPr>
              <a:t>2025/10/2</a:t>
            </a:r>
            <a:r>
              <a:rPr lang="ja-JP" altLang="en-US" sz="2800" i="0" dirty="0">
                <a:solidFill>
                  <a:srgbClr val="00B050"/>
                </a:solidFill>
                <a:effectLst/>
              </a:rPr>
              <a:t>　緊急院内集会</a:t>
            </a:r>
            <a:br>
              <a:rPr lang="ja-JP" altLang="en-US" sz="2800" dirty="0">
                <a:solidFill>
                  <a:srgbClr val="00B050"/>
                </a:solidFill>
              </a:rPr>
            </a:br>
            <a:r>
              <a:rPr lang="ja-JP" altLang="ja-JP" sz="3600" dirty="0">
                <a:solidFill>
                  <a:srgbClr val="C00000"/>
                </a:solidFill>
              </a:rPr>
              <a:t>スパイ防止法案</a:t>
            </a:r>
            <a:r>
              <a:rPr lang="ja-JP" altLang="en-US" sz="3600" dirty="0">
                <a:solidFill>
                  <a:srgbClr val="C00000"/>
                </a:solidFill>
              </a:rPr>
              <a:t>は世界を敵と味方に分け、</a:t>
            </a:r>
            <a:br>
              <a:rPr lang="ja-JP" altLang="en-US" sz="3600" dirty="0">
                <a:solidFill>
                  <a:srgbClr val="C00000"/>
                </a:solidFill>
              </a:rPr>
            </a:br>
            <a:r>
              <a:rPr lang="ja-JP" altLang="en-US" sz="3600" dirty="0">
                <a:solidFill>
                  <a:srgbClr val="C00000"/>
                </a:solidFill>
              </a:rPr>
              <a:t>戦争への道を開く法律だ！</a:t>
            </a:r>
            <a:br>
              <a:rPr lang="ja-JP" altLang="ja-JP" sz="3600" dirty="0">
                <a:solidFill>
                  <a:srgbClr val="C00000"/>
                </a:solidFill>
              </a:rPr>
            </a:br>
            <a:r>
              <a:rPr lang="ja-JP" altLang="en-US" sz="3600" dirty="0">
                <a:solidFill>
                  <a:srgbClr val="C00000"/>
                </a:solidFill>
              </a:rPr>
              <a:t>「いまを新しい戦前にしないために」</a:t>
            </a:r>
            <a:endParaRPr kumimoji="1" lang="ja-JP" altLang="en-US" sz="3600" dirty="0">
              <a:solidFill>
                <a:srgbClr val="C00000"/>
              </a:solidFill>
            </a:endParaRPr>
          </a:p>
        </p:txBody>
      </p:sp>
      <p:sp>
        <p:nvSpPr>
          <p:cNvPr id="3" name="字幕 2">
            <a:extLst>
              <a:ext uri="{FF2B5EF4-FFF2-40B4-BE49-F238E27FC236}">
                <a16:creationId xmlns:a16="http://schemas.microsoft.com/office/drawing/2014/main" id="{24BA9BCB-8148-88A8-2280-E3559F148988}"/>
              </a:ext>
            </a:extLst>
          </p:cNvPr>
          <p:cNvSpPr>
            <a:spLocks noGrp="1"/>
          </p:cNvSpPr>
          <p:nvPr>
            <p:ph type="body" sz="half" idx="2"/>
          </p:nvPr>
        </p:nvSpPr>
        <p:spPr>
          <a:xfrm>
            <a:off x="8348028" y="3235006"/>
            <a:ext cx="3203892" cy="1306515"/>
          </a:xfrm>
        </p:spPr>
        <p:txBody>
          <a:bodyPr>
            <a:normAutofit fontScale="92500" lnSpcReduction="20000"/>
          </a:bodyPr>
          <a:lstStyle/>
          <a:p>
            <a:r>
              <a:rPr lang="ja-JP" altLang="en-US" sz="2800" b="1" i="0" dirty="0">
                <a:effectLst/>
              </a:rPr>
              <a:t>海渡　雄一</a:t>
            </a:r>
          </a:p>
          <a:p>
            <a:r>
              <a:rPr lang="ja-JP" altLang="en-US" sz="2100" b="1" i="0" dirty="0">
                <a:effectLst/>
              </a:rPr>
              <a:t>（弁護士　秘密保護法対策弁護団共同代表・脱原発弁護団全国連絡会共同代表）</a:t>
            </a:r>
          </a:p>
          <a:p>
            <a:endParaRPr lang="ja-JP" altLang="en-US" b="1" i="0" dirty="0">
              <a:effectLst/>
            </a:endParaRPr>
          </a:p>
          <a:p>
            <a:endParaRPr kumimoji="1" lang="ja-JP" altLang="en-US" dirty="0"/>
          </a:p>
        </p:txBody>
      </p:sp>
      <p:sp>
        <p:nvSpPr>
          <p:cNvPr id="19" name="Date Placeholder 4">
            <a:extLst>
              <a:ext uri="{FF2B5EF4-FFF2-40B4-BE49-F238E27FC236}">
                <a16:creationId xmlns:a16="http://schemas.microsoft.com/office/drawing/2014/main" id="{BC50019D-1579-52CF-D1EC-33EE813D136D}"/>
              </a:ext>
            </a:extLst>
          </p:cNvPr>
          <p:cNvSpPr>
            <a:spLocks noGrp="1"/>
          </p:cNvSpPr>
          <p:nvPr>
            <p:ph type="dt" sz="half" idx="10"/>
          </p:nvPr>
        </p:nvSpPr>
        <p:spPr>
          <a:xfrm>
            <a:off x="838200" y="6356350"/>
            <a:ext cx="2743200" cy="365125"/>
          </a:xfrm>
        </p:spPr>
        <p:txBody>
          <a:bodyPr/>
          <a:lstStyle/>
          <a:p>
            <a:pPr>
              <a:spcAft>
                <a:spcPts val="600"/>
              </a:spcAft>
            </a:pPr>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14" name="Slide Number Placeholder 6">
            <a:extLst>
              <a:ext uri="{FF2B5EF4-FFF2-40B4-BE49-F238E27FC236}">
                <a16:creationId xmlns:a16="http://schemas.microsoft.com/office/drawing/2014/main" id="{BD8681FC-BF45-59BF-916B-551163F9E57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altLang="ja-JP" noProof="0" smtClean="0"/>
              <a:pPr>
                <a:spcAft>
                  <a:spcPts val="600"/>
                </a:spcAft>
              </a:pPr>
              <a:t>1</a:t>
            </a:fld>
            <a:endParaRPr lang="ja-JP" altLang="en-US" noProof="0"/>
          </a:p>
        </p:txBody>
      </p:sp>
      <p:pic>
        <p:nvPicPr>
          <p:cNvPr id="1026" name="Picture 2" descr="8人、パーキングメーター、通り、ニューススタンド、テキストの白黒画像のようです">
            <a:extLst>
              <a:ext uri="{FF2B5EF4-FFF2-40B4-BE49-F238E27FC236}">
                <a16:creationId xmlns:a16="http://schemas.microsoft.com/office/drawing/2014/main" id="{4FAEDCF9-9B2E-F43A-187D-AF2D94B96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88" y="156847"/>
            <a:ext cx="7218759" cy="449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781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BF2B0B-9FA4-AA1D-2DDE-DFF4B05A2EFF}"/>
              </a:ext>
            </a:extLst>
          </p:cNvPr>
          <p:cNvSpPr>
            <a:spLocks noGrp="1"/>
          </p:cNvSpPr>
          <p:nvPr>
            <p:ph type="title"/>
          </p:nvPr>
        </p:nvSpPr>
        <p:spPr/>
        <p:txBody>
          <a:bodyPr/>
          <a:lstStyle/>
          <a:p>
            <a:r>
              <a:rPr lang="ja-JP" altLang="en-US" dirty="0"/>
              <a:t>日本維新の会の参院選公約</a:t>
            </a:r>
            <a:endParaRPr kumimoji="1" lang="ja-JP" altLang="en-US" dirty="0"/>
          </a:p>
        </p:txBody>
      </p:sp>
      <p:sp>
        <p:nvSpPr>
          <p:cNvPr id="3" name="コンテンツ プレースホルダー 2">
            <a:extLst>
              <a:ext uri="{FF2B5EF4-FFF2-40B4-BE49-F238E27FC236}">
                <a16:creationId xmlns:a16="http://schemas.microsoft.com/office/drawing/2014/main" id="{4824EAC1-CC77-9697-1E55-9BF6D61D3D30}"/>
              </a:ext>
            </a:extLst>
          </p:cNvPr>
          <p:cNvSpPr>
            <a:spLocks noGrp="1"/>
          </p:cNvSpPr>
          <p:nvPr>
            <p:ph idx="1"/>
          </p:nvPr>
        </p:nvSpPr>
        <p:spPr/>
        <p:txBody>
          <a:bodyPr>
            <a:normAutofit/>
          </a:bodyPr>
          <a:lstStyle/>
          <a:p>
            <a:r>
              <a:rPr lang="ja-JP" altLang="en-US" b="1" dirty="0">
                <a:solidFill>
                  <a:srgbClr val="C00000"/>
                </a:solidFill>
              </a:rPr>
              <a:t>米国の </a:t>
            </a:r>
            <a:r>
              <a:rPr lang="en-US" altLang="ja-JP" b="1" dirty="0">
                <a:solidFill>
                  <a:srgbClr val="C00000"/>
                </a:solidFill>
              </a:rPr>
              <a:t>CIA </a:t>
            </a:r>
            <a:r>
              <a:rPr lang="ja-JP" altLang="en-US" b="1" dirty="0">
                <a:solidFill>
                  <a:srgbClr val="C00000"/>
                </a:solidFill>
              </a:rPr>
              <a:t>のような「インテリジェンス」機関を創設するとともに、諸外国並のスパイ防止法を制定し情報安全保障を強化する</a:t>
            </a:r>
            <a:r>
              <a:rPr lang="ja-JP" altLang="en-US" dirty="0">
                <a:solidFill>
                  <a:srgbClr val="C00000"/>
                </a:solidFill>
              </a:rPr>
              <a:t>こと</a:t>
            </a:r>
          </a:p>
          <a:p>
            <a:r>
              <a:rPr lang="ja-JP" altLang="ja-JP" b="1" dirty="0"/>
              <a:t>現行の経済安全保障法制の実効性を担保するため、わが党が提出した</a:t>
            </a:r>
            <a:r>
              <a:rPr lang="ja-JP" altLang="ja-JP" b="1" dirty="0">
                <a:solidFill>
                  <a:srgbClr val="C00000"/>
                </a:solidFill>
              </a:rPr>
              <a:t>経済安保実行化法案に盛り込んだ罰則の適用や実施能力の強化</a:t>
            </a:r>
            <a:r>
              <a:rPr lang="ja-JP" altLang="ja-JP" b="1" dirty="0"/>
              <a:t>等、具体的な措置の拡充を行います。</a:t>
            </a:r>
          </a:p>
          <a:p>
            <a:r>
              <a:rPr lang="ja-JP" altLang="ja-JP" b="1" dirty="0"/>
              <a:t>防衛施設周辺や国境離島の土地等が外国人・外国企業に購入され、我が国の安全保障を脅かす事態が生じていることに鑑み、</a:t>
            </a:r>
            <a:r>
              <a:rPr lang="ja-JP" altLang="ja-JP" b="1" dirty="0">
                <a:solidFill>
                  <a:srgbClr val="C00000"/>
                </a:solidFill>
              </a:rPr>
              <a:t>国家安全保障上重要な土地等の取引等については厳格に規制を強化</a:t>
            </a:r>
            <a:r>
              <a:rPr lang="ja-JP" altLang="ja-JP" b="1" dirty="0"/>
              <a:t>します。</a:t>
            </a:r>
          </a:p>
          <a:p>
            <a:endParaRPr kumimoji="1" lang="ja-JP" altLang="en-US" dirty="0"/>
          </a:p>
        </p:txBody>
      </p:sp>
      <p:sp>
        <p:nvSpPr>
          <p:cNvPr id="4" name="日付プレースホルダー 3">
            <a:extLst>
              <a:ext uri="{FF2B5EF4-FFF2-40B4-BE49-F238E27FC236}">
                <a16:creationId xmlns:a16="http://schemas.microsoft.com/office/drawing/2014/main" id="{53BBFFCE-D65E-DA45-9B49-856D780DBA6B}"/>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BBF2341A-6885-DB6C-6C91-973242A80B40}"/>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3B5535B3-D261-BE19-1255-CE54FCF4DD74}"/>
              </a:ext>
            </a:extLst>
          </p:cNvPr>
          <p:cNvSpPr>
            <a:spLocks noGrp="1"/>
          </p:cNvSpPr>
          <p:nvPr>
            <p:ph type="sldNum" sz="quarter" idx="12"/>
          </p:nvPr>
        </p:nvSpPr>
        <p:spPr/>
        <p:txBody>
          <a:bodyPr/>
          <a:lstStyle/>
          <a:p>
            <a:fld id="{B9713C8C-8E70-45D5-AE59-23E60168254E}" type="slidenum">
              <a:rPr lang="en-US" altLang="ja-JP" noProof="0" smtClean="0"/>
              <a:pPr/>
              <a:t>10</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38622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0B968-022E-D798-8648-73B7F71FFBAA}"/>
              </a:ext>
            </a:extLst>
          </p:cNvPr>
          <p:cNvSpPr>
            <a:spLocks noGrp="1"/>
          </p:cNvSpPr>
          <p:nvPr>
            <p:ph type="title"/>
          </p:nvPr>
        </p:nvSpPr>
        <p:spPr>
          <a:xfrm>
            <a:off x="838200" y="365125"/>
            <a:ext cx="10515600" cy="1325563"/>
          </a:xfrm>
        </p:spPr>
        <p:txBody>
          <a:bodyPr anchor="ctr">
            <a:normAutofit/>
          </a:bodyPr>
          <a:lstStyle/>
          <a:p>
            <a:r>
              <a:rPr kumimoji="1" lang="en-US" altLang="ja-JP" dirty="0"/>
              <a:t>9</a:t>
            </a:r>
            <a:r>
              <a:rPr kumimoji="1" lang="ja-JP" altLang="en-US" dirty="0"/>
              <a:t>月</a:t>
            </a:r>
            <a:r>
              <a:rPr kumimoji="1" lang="en-US" altLang="ja-JP" dirty="0"/>
              <a:t>16</a:t>
            </a:r>
            <a:r>
              <a:rPr kumimoji="1" lang="ja-JP" altLang="en-US" dirty="0"/>
              <a:t>日に日本維新の会が党内議論</a:t>
            </a:r>
            <a:br>
              <a:rPr kumimoji="1" lang="ja-JP" altLang="en-US" dirty="0"/>
            </a:br>
            <a:r>
              <a:rPr kumimoji="1" lang="en-US" altLang="ja-JP" dirty="0"/>
              <a:t>(9.17</a:t>
            </a:r>
            <a:r>
              <a:rPr kumimoji="1" lang="ja-JP" altLang="en-US" dirty="0"/>
              <a:t>産経新聞報道</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0DA8A940-FDC7-43C1-7C59-EFD1693F053C}"/>
              </a:ext>
            </a:extLst>
          </p:cNvPr>
          <p:cNvSpPr>
            <a:spLocks noGrp="1"/>
          </p:cNvSpPr>
          <p:nvPr>
            <p:ph sz="half" idx="1"/>
          </p:nvPr>
        </p:nvSpPr>
        <p:spPr>
          <a:xfrm>
            <a:off x="835151" y="2011680"/>
            <a:ext cx="6283467" cy="4160520"/>
          </a:xfrm>
        </p:spPr>
        <p:txBody>
          <a:bodyPr>
            <a:normAutofit/>
          </a:bodyPr>
          <a:lstStyle/>
          <a:p>
            <a:pPr>
              <a:lnSpc>
                <a:spcPct val="90000"/>
              </a:lnSpc>
            </a:pPr>
            <a:r>
              <a:rPr lang="ja-JP" altLang="en-US" sz="2200" b="1" dirty="0"/>
              <a:t>日本維新の会は</a:t>
            </a:r>
            <a:r>
              <a:rPr lang="en-US" altLang="ja-JP" sz="2200" b="1" dirty="0"/>
              <a:t>16</a:t>
            </a:r>
            <a:r>
              <a:rPr lang="ja-JP" altLang="en-US" sz="2200" b="1" dirty="0"/>
              <a:t>日の党会合で、</a:t>
            </a:r>
            <a:r>
              <a:rPr lang="en-US" altLang="ja-JP" sz="2200" b="1" dirty="0"/>
              <a:t>7</a:t>
            </a:r>
            <a:r>
              <a:rPr lang="ja-JP" altLang="en-US" sz="2200" b="1" dirty="0"/>
              <a:t>月の参院選の公約に掲げた「スパイ防止法」制定に関する議論に着手した。</a:t>
            </a:r>
          </a:p>
          <a:p>
            <a:pPr>
              <a:lnSpc>
                <a:spcPct val="90000"/>
              </a:lnSpc>
            </a:pPr>
            <a:r>
              <a:rPr lang="ja-JP" altLang="en-US" sz="2200" b="1" dirty="0"/>
              <a:t>党会合の冒頭、前原誠司前共同代表は「ウクライナなどの状況を見ると（軍事と非軍事的手段を組み合わせた）ハイブリッド戦が定着してきている。認知戦、情報戦に対応していかなければ自国の安全保障は守れない」と挨拶した。</a:t>
            </a:r>
          </a:p>
          <a:p>
            <a:pPr>
              <a:lnSpc>
                <a:spcPct val="90000"/>
              </a:lnSpc>
            </a:pPr>
            <a:r>
              <a:rPr lang="ja-JP" altLang="en-US" sz="2200" b="1" dirty="0"/>
              <a:t>維新幹部は早期に見解をまとめたい意向を示した上で、「他党との共同提出を否定するものでもない」と述べた。</a:t>
            </a:r>
            <a:endParaRPr kumimoji="1" lang="ja-JP" altLang="en-US" sz="2200" b="1" dirty="0"/>
          </a:p>
        </p:txBody>
      </p:sp>
      <p:pic>
        <p:nvPicPr>
          <p:cNvPr id="2050" name="Picture 2" descr="日本維新の会の前原誠司前共同代表＝国会内（春名中撮影）">
            <a:hlinkClick r:id="rId2"/>
            <a:extLst>
              <a:ext uri="{FF2B5EF4-FFF2-40B4-BE49-F238E27FC236}">
                <a16:creationId xmlns:a16="http://schemas.microsoft.com/office/drawing/2014/main" id="{9BEF3E95-E547-0E21-1A36-9567B0BD8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0" r="8890" b="1"/>
          <a:stretch>
            <a:fillRect/>
          </a:stretch>
        </p:blipFill>
        <p:spPr bwMode="auto">
          <a:xfrm>
            <a:off x="7704852" y="1301816"/>
            <a:ext cx="3651995" cy="3077144"/>
          </a:xfrm>
          <a:prstGeom prst="rect">
            <a:avLst/>
          </a:prstGeom>
          <a:solidFill>
            <a:srgbClr val="FFFFFF"/>
          </a:solidFill>
        </p:spPr>
      </p:pic>
      <p:sp>
        <p:nvSpPr>
          <p:cNvPr id="4" name="日付プレースホルダー 3">
            <a:extLst>
              <a:ext uri="{FF2B5EF4-FFF2-40B4-BE49-F238E27FC236}">
                <a16:creationId xmlns:a16="http://schemas.microsoft.com/office/drawing/2014/main" id="{CC221C2E-A05E-F11F-8601-FF210C36C6E2}"/>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ltLang="ja-JP" noProof="0"/>
              <a:t>20XX/9/3</a:t>
            </a:r>
            <a:endParaRPr lang="ja-JP" altLang="en-US" noProof="0"/>
          </a:p>
        </p:txBody>
      </p:sp>
      <p:sp>
        <p:nvSpPr>
          <p:cNvPr id="5" name="フッター プレースホルダー 4">
            <a:extLst>
              <a:ext uri="{FF2B5EF4-FFF2-40B4-BE49-F238E27FC236}">
                <a16:creationId xmlns:a16="http://schemas.microsoft.com/office/drawing/2014/main" id="{5D06AC7A-8220-6048-7253-5CEF7BD48C07}"/>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ja-JP" altLang="en-US" noProof="0"/>
              <a:t>プレゼンテーションのタイトル</a:t>
            </a:r>
          </a:p>
        </p:txBody>
      </p:sp>
      <p:sp>
        <p:nvSpPr>
          <p:cNvPr id="6" name="スライド番号プレースホルダー 5">
            <a:extLst>
              <a:ext uri="{FF2B5EF4-FFF2-40B4-BE49-F238E27FC236}">
                <a16:creationId xmlns:a16="http://schemas.microsoft.com/office/drawing/2014/main" id="{FB2850F5-0D20-B352-6D91-4E23C948973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altLang="ja-JP" noProof="0" smtClean="0"/>
              <a:pPr>
                <a:spcAft>
                  <a:spcPts val="600"/>
                </a:spcAft>
              </a:pPr>
              <a:t>11</a:t>
            </a:fld>
            <a:endParaRPr lang="ja-JP" altLang="en-US" noProof="0"/>
          </a:p>
        </p:txBody>
      </p:sp>
      <p:sp>
        <p:nvSpPr>
          <p:cNvPr id="7" name="Rectangle 1">
            <a:extLst>
              <a:ext uri="{FF2B5EF4-FFF2-40B4-BE49-F238E27FC236}">
                <a16:creationId xmlns:a16="http://schemas.microsoft.com/office/drawing/2014/main" id="{4DDEA49A-C9A2-D116-56EF-06BD839E7EE8}"/>
              </a:ext>
            </a:extLst>
          </p:cNvPr>
          <p:cNvSpPr>
            <a:spLocks noChangeArrowheads="1"/>
          </p:cNvSpPr>
          <p:nvPr/>
        </p:nvSpPr>
        <p:spPr bwMode="auto">
          <a:xfrm>
            <a:off x="7194618" y="3499927"/>
            <a:ext cx="474846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r>
              <a:rPr lang="ja-JP" altLang="en-US" sz="1800" dirty="0">
                <a:solidFill>
                  <a:srgbClr val="000000"/>
                </a:solidFill>
                <a:effectLst/>
                <a:latin typeface="+mn-ea"/>
              </a:rPr>
              <a:t>日本維新の会の前原誠司前共同代表＝国会内（春名中撮影）</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7312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0AD5B0-7D76-CD96-5DBC-1B5BD1D5383C}"/>
              </a:ext>
            </a:extLst>
          </p:cNvPr>
          <p:cNvSpPr>
            <a:spLocks noGrp="1"/>
          </p:cNvSpPr>
          <p:nvPr>
            <p:ph type="title"/>
          </p:nvPr>
        </p:nvSpPr>
        <p:spPr>
          <a:xfrm>
            <a:off x="482600" y="365125"/>
            <a:ext cx="10998200" cy="1325563"/>
          </a:xfrm>
        </p:spPr>
        <p:txBody>
          <a:bodyPr/>
          <a:lstStyle/>
          <a:p>
            <a:r>
              <a:rPr kumimoji="1" lang="ja-JP" altLang="en-US" dirty="0"/>
              <a:t>参政党は中心政策にスパイ防止法を取り上げている</a:t>
            </a:r>
          </a:p>
        </p:txBody>
      </p:sp>
      <p:sp>
        <p:nvSpPr>
          <p:cNvPr id="3" name="コンテンツ プレースホルダー 2">
            <a:extLst>
              <a:ext uri="{FF2B5EF4-FFF2-40B4-BE49-F238E27FC236}">
                <a16:creationId xmlns:a16="http://schemas.microsoft.com/office/drawing/2014/main" id="{62947640-6419-45DA-9CC5-350CF5604913}"/>
              </a:ext>
            </a:extLst>
          </p:cNvPr>
          <p:cNvSpPr>
            <a:spLocks noGrp="1"/>
          </p:cNvSpPr>
          <p:nvPr>
            <p:ph idx="1"/>
          </p:nvPr>
        </p:nvSpPr>
        <p:spPr/>
        <p:txBody>
          <a:bodyPr>
            <a:normAutofit fontScale="85000" lnSpcReduction="20000"/>
          </a:bodyPr>
          <a:lstStyle/>
          <a:p>
            <a:r>
              <a:rPr lang="ja-JP" altLang="en-US" b="1" dirty="0"/>
              <a:t>参政党も、</a:t>
            </a:r>
            <a:r>
              <a:rPr lang="ja-JP" altLang="en-US" b="1" dirty="0">
                <a:solidFill>
                  <a:srgbClr val="C00000"/>
                </a:solidFill>
              </a:rPr>
              <a:t>日本版「スパイ防止法」等の制定で、経済安全保障などの観点から外国勢による日本に対する侵略的な行為や機微情報の盗取などを機動的に防止・制圧する仕組みを構築する</a:t>
            </a:r>
            <a:r>
              <a:rPr lang="ja-JP" altLang="en-US" b="1" dirty="0"/>
              <a:t>旨を記載している。</a:t>
            </a:r>
          </a:p>
          <a:p>
            <a:pPr lvl="0"/>
            <a:r>
              <a:rPr lang="ja-JP" altLang="ja-JP" b="1" dirty="0">
                <a:solidFill>
                  <a:srgbClr val="C00000"/>
                </a:solidFill>
              </a:rPr>
              <a:t>繰り返される情報戦（事実に基づかない日本批判）、歴史戦（誤った歴史情報）に対して、オールジャパンで先手をとって正しい情報を発信する（カウンター・プロパガンダ）</a:t>
            </a:r>
            <a:r>
              <a:rPr lang="ja-JP" altLang="ja-JP" b="1" dirty="0"/>
              <a:t>。</a:t>
            </a:r>
          </a:p>
          <a:p>
            <a:pPr lvl="0"/>
            <a:r>
              <a:rPr lang="ja-JP" altLang="ja-JP" b="1" dirty="0">
                <a:solidFill>
                  <a:srgbClr val="C00000"/>
                </a:solidFill>
              </a:rPr>
              <a:t>国民が偽情報やプロパガンダを識別できるよう、教育機関や公共キャンペーンを通じて情報リテラシー教育を推進</a:t>
            </a:r>
            <a:r>
              <a:rPr lang="ja-JP" altLang="ja-JP" b="1" dirty="0"/>
              <a:t>。</a:t>
            </a:r>
          </a:p>
          <a:p>
            <a:r>
              <a:rPr lang="ja-JP" altLang="en-US" b="1" dirty="0"/>
              <a:t>参政党の神谷宗幣代表は、本年</a:t>
            </a:r>
            <a:r>
              <a:rPr lang="en-US" altLang="ja-JP" b="1" dirty="0"/>
              <a:t>7</a:t>
            </a:r>
            <a:r>
              <a:rPr lang="ja-JP" altLang="en-US" b="1" dirty="0"/>
              <a:t>月</a:t>
            </a:r>
            <a:r>
              <a:rPr lang="en-US" altLang="ja-JP" b="1" dirty="0"/>
              <a:t>14</a:t>
            </a:r>
            <a:r>
              <a:rPr lang="ja-JP" altLang="en-US" b="1" dirty="0"/>
              <a:t>日、松山市であった参院選の街頭演説で、</a:t>
            </a:r>
            <a:r>
              <a:rPr lang="ja-JP" altLang="en-US" b="1" dirty="0">
                <a:solidFill>
                  <a:srgbClr val="C00000"/>
                </a:solidFill>
              </a:rPr>
              <a:t>公務員を対象に「極端な思想の人たちは辞めてもらわないといけない。これを洗い出すのがスパイ防止法です</a:t>
            </a:r>
            <a:r>
              <a:rPr lang="ja-JP" altLang="en-US" b="1" dirty="0"/>
              <a:t>」と述べた。神谷氏は「</a:t>
            </a:r>
            <a:r>
              <a:rPr lang="ja-JP" altLang="en-US" b="1" dirty="0">
                <a:solidFill>
                  <a:srgbClr val="C00000"/>
                </a:solidFill>
              </a:rPr>
              <a:t>極左の考え方を持った人たちが浸透工作で社会の中枢にがっぷり入っていると思う</a:t>
            </a:r>
            <a:r>
              <a:rPr lang="ja-JP" altLang="en-US" b="1" dirty="0"/>
              <a:t>」とも述べたという。 </a:t>
            </a:r>
            <a:endParaRPr kumimoji="1" lang="ja-JP" altLang="en-US" b="1" dirty="0"/>
          </a:p>
        </p:txBody>
      </p:sp>
      <p:sp>
        <p:nvSpPr>
          <p:cNvPr id="4" name="日付プレースホルダー 3">
            <a:extLst>
              <a:ext uri="{FF2B5EF4-FFF2-40B4-BE49-F238E27FC236}">
                <a16:creationId xmlns:a16="http://schemas.microsoft.com/office/drawing/2014/main" id="{5C52EC9E-5A3E-93AD-9B8A-0122B74AA916}"/>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3C1957BF-A326-3F18-1374-A60EC34154BB}"/>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4F568026-40DB-13FA-8900-C6E32FCC495A}"/>
              </a:ext>
            </a:extLst>
          </p:cNvPr>
          <p:cNvSpPr>
            <a:spLocks noGrp="1"/>
          </p:cNvSpPr>
          <p:nvPr>
            <p:ph type="sldNum" sz="quarter" idx="12"/>
          </p:nvPr>
        </p:nvSpPr>
        <p:spPr/>
        <p:txBody>
          <a:bodyPr/>
          <a:lstStyle/>
          <a:p>
            <a:fld id="{B9713C8C-8E70-45D5-AE59-23E60168254E}" type="slidenum">
              <a:rPr lang="en-US" altLang="ja-JP" noProof="0" smtClean="0"/>
              <a:pPr/>
              <a:t>12</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266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FA493D-8B51-C28E-6A74-1C4D40823C3A}"/>
              </a:ext>
            </a:extLst>
          </p:cNvPr>
          <p:cNvSpPr>
            <a:spLocks noGrp="1"/>
          </p:cNvSpPr>
          <p:nvPr>
            <p:ph type="title"/>
          </p:nvPr>
        </p:nvSpPr>
        <p:spPr/>
        <p:txBody>
          <a:bodyPr/>
          <a:lstStyle/>
          <a:p>
            <a:r>
              <a:rPr lang="ja-JP" altLang="ja-JP" dirty="0"/>
              <a:t>立憲民主党の安全保障政策</a:t>
            </a:r>
            <a:br>
              <a:rPr lang="ja-JP" altLang="ja-JP" dirty="0"/>
            </a:br>
            <a:endParaRPr kumimoji="1" lang="ja-JP" altLang="en-US" dirty="0"/>
          </a:p>
        </p:txBody>
      </p:sp>
      <p:sp>
        <p:nvSpPr>
          <p:cNvPr id="3" name="コンテンツ プレースホルダー 2">
            <a:extLst>
              <a:ext uri="{FF2B5EF4-FFF2-40B4-BE49-F238E27FC236}">
                <a16:creationId xmlns:a16="http://schemas.microsoft.com/office/drawing/2014/main" id="{DEFF3A28-9FC7-554C-CC07-F413E34F9667}"/>
              </a:ext>
            </a:extLst>
          </p:cNvPr>
          <p:cNvSpPr>
            <a:spLocks noGrp="1"/>
          </p:cNvSpPr>
          <p:nvPr>
            <p:ph idx="1"/>
          </p:nvPr>
        </p:nvSpPr>
        <p:spPr>
          <a:xfrm>
            <a:off x="838200" y="1605280"/>
            <a:ext cx="10515600" cy="4566920"/>
          </a:xfrm>
        </p:spPr>
        <p:txBody>
          <a:bodyPr>
            <a:noAutofit/>
          </a:bodyPr>
          <a:lstStyle/>
          <a:p>
            <a:pPr lvl="0"/>
            <a:r>
              <a:rPr lang="ja-JP" altLang="ja-JP" sz="2000" b="1" dirty="0">
                <a:solidFill>
                  <a:srgbClr val="C00000"/>
                </a:solidFill>
              </a:rPr>
              <a:t>専守防衛に徹しつつ、日米同盟を深化させます。</a:t>
            </a:r>
            <a:r>
              <a:rPr lang="ja-JP" altLang="ja-JP" sz="2000" b="1" dirty="0"/>
              <a:t>また、日米韓で連携し、東アジアの平和と安定を維持し、わが国の領土・領海・領空を守り抜きます。</a:t>
            </a:r>
          </a:p>
          <a:p>
            <a:pPr lvl="0"/>
            <a:r>
              <a:rPr lang="en-US" altLang="ja-JP" sz="2000" b="1" dirty="0"/>
              <a:t>QUAD(</a:t>
            </a:r>
            <a:r>
              <a:rPr lang="ja-JP" altLang="ja-JP" sz="2000" b="1" dirty="0"/>
              <a:t>日米豪印</a:t>
            </a:r>
            <a:r>
              <a:rPr lang="en-US" altLang="ja-JP" sz="2000" b="1" dirty="0"/>
              <a:t>)</a:t>
            </a:r>
            <a:r>
              <a:rPr lang="ja-JP" altLang="ja-JP" sz="2000" b="1" dirty="0"/>
              <a:t>など、</a:t>
            </a:r>
            <a:r>
              <a:rPr lang="ja-JP" altLang="ja-JP" sz="2000" b="1" dirty="0">
                <a:solidFill>
                  <a:srgbClr val="C00000"/>
                </a:solidFill>
              </a:rPr>
              <a:t>同志国との連携を強化</a:t>
            </a:r>
            <a:r>
              <a:rPr lang="ja-JP" altLang="ja-JP" sz="2000" b="1" dirty="0"/>
              <a:t>し、法の支配に基づいた「自由で開かれた国際秩序」に貢献します。</a:t>
            </a:r>
            <a:r>
              <a:rPr lang="en-US" altLang="ja-JP" sz="2000" b="1" dirty="0"/>
              <a:t>/</a:t>
            </a:r>
            <a:r>
              <a:rPr lang="ja-JP" altLang="ja-JP" sz="2000" b="1" dirty="0"/>
              <a:t>防衛力を抜本的に強化します。</a:t>
            </a:r>
            <a:r>
              <a:rPr lang="en-US" altLang="ja-JP" sz="2000" b="1" dirty="0"/>
              <a:t>/</a:t>
            </a:r>
            <a:r>
              <a:rPr lang="ja-JP" altLang="ja-JP" sz="2000" b="1" dirty="0"/>
              <a:t>非伝統的脅威</a:t>
            </a:r>
            <a:r>
              <a:rPr lang="en-US" altLang="ja-JP" sz="2000" b="1" dirty="0"/>
              <a:t>(</a:t>
            </a:r>
            <a:r>
              <a:rPr lang="ja-JP" altLang="ja-JP" sz="2000" b="1" dirty="0"/>
              <a:t>宇宙、サイバー、電磁波、認知戦</a:t>
            </a:r>
            <a:r>
              <a:rPr lang="en-US" altLang="ja-JP" sz="2000" b="1" dirty="0"/>
              <a:t>)</a:t>
            </a:r>
            <a:r>
              <a:rPr lang="ja-JP" altLang="ja-JP" sz="2000" b="1" dirty="0"/>
              <a:t>の全領域を統合した作戦能力を向上させます。</a:t>
            </a:r>
            <a:r>
              <a:rPr lang="en-US" altLang="ja-JP" sz="2000" b="1" dirty="0"/>
              <a:t>/</a:t>
            </a:r>
            <a:r>
              <a:rPr lang="ja-JP" altLang="ja-JP" sz="2000" b="1" dirty="0"/>
              <a:t>省庁横断的なインテリジェンス体制を強化します。</a:t>
            </a:r>
            <a:r>
              <a:rPr lang="en-US" altLang="ja-JP" sz="2000" b="1" dirty="0"/>
              <a:t>/</a:t>
            </a:r>
            <a:r>
              <a:rPr lang="ja-JP" altLang="ja-JP" sz="2000" b="1" dirty="0"/>
              <a:t>自衛官、海上保安官の処遇改善、人員配置の最適化、専門人材の確保などを行います。</a:t>
            </a:r>
          </a:p>
          <a:p>
            <a:pPr lvl="0"/>
            <a:r>
              <a:rPr lang="ja-JP" altLang="ja-JP" sz="2000" b="1" dirty="0"/>
              <a:t>防衛産業の基盤強化を推進しつつ、防衛調達の適正化を徹底します。防衛増税は行いません。</a:t>
            </a:r>
          </a:p>
          <a:p>
            <a:pPr lvl="0"/>
            <a:r>
              <a:rPr lang="ja-JP" altLang="ja-JP" sz="2000" b="1" dirty="0"/>
              <a:t>ドローンなど最新技術を活用した装備の研究開発を進めるとともに国際ルール作りに貢献します。</a:t>
            </a:r>
          </a:p>
          <a:p>
            <a:pPr lvl="0"/>
            <a:r>
              <a:rPr lang="ja-JP" altLang="ja-JP" sz="2000" b="1" dirty="0">
                <a:solidFill>
                  <a:srgbClr val="C00000"/>
                </a:solidFill>
              </a:rPr>
              <a:t>経済安全保障の観点から、基幹インフラの防御強化、重要物資の安定的な供給確保、先端技術開発支援を推進します。</a:t>
            </a:r>
            <a:r>
              <a:rPr lang="en-US" altLang="ja-JP" sz="2000" b="1" dirty="0">
                <a:solidFill>
                  <a:srgbClr val="C00000"/>
                </a:solidFill>
              </a:rPr>
              <a:t> </a:t>
            </a:r>
            <a:endParaRPr lang="ja-JP" altLang="ja-JP" sz="2000" b="1" dirty="0">
              <a:solidFill>
                <a:srgbClr val="C00000"/>
              </a:solidFill>
            </a:endParaRPr>
          </a:p>
          <a:p>
            <a:r>
              <a:rPr lang="ja-JP" altLang="ja-JP" sz="2000" b="1" dirty="0">
                <a:solidFill>
                  <a:srgbClr val="C00000"/>
                </a:solidFill>
              </a:rPr>
              <a:t>以前はうたわれていた特定秘密保護法の廃止は公約に含まれていない。スパイ防止法の制定は含まれていない。</a:t>
            </a:r>
          </a:p>
          <a:p>
            <a:endParaRPr kumimoji="1" lang="ja-JP" altLang="en-US" sz="2000" b="1" dirty="0"/>
          </a:p>
        </p:txBody>
      </p:sp>
      <p:sp>
        <p:nvSpPr>
          <p:cNvPr id="4" name="日付プレースホルダー 3">
            <a:extLst>
              <a:ext uri="{FF2B5EF4-FFF2-40B4-BE49-F238E27FC236}">
                <a16:creationId xmlns:a16="http://schemas.microsoft.com/office/drawing/2014/main" id="{B43D4346-73B7-D7F1-2BD6-DD7A24C05B81}"/>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0F31506A-AF5E-E195-6ED2-89D91EB04D0E}"/>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40AA5B07-0CB1-1790-B3B3-635C7001B29F}"/>
              </a:ext>
            </a:extLst>
          </p:cNvPr>
          <p:cNvSpPr>
            <a:spLocks noGrp="1"/>
          </p:cNvSpPr>
          <p:nvPr>
            <p:ph type="sldNum" sz="quarter" idx="12"/>
          </p:nvPr>
        </p:nvSpPr>
        <p:spPr/>
        <p:txBody>
          <a:bodyPr/>
          <a:lstStyle/>
          <a:p>
            <a:fld id="{B9713C8C-8E70-45D5-AE59-23E60168254E}" type="slidenum">
              <a:rPr lang="en-US" altLang="ja-JP" noProof="0" smtClean="0"/>
              <a:pPr/>
              <a:t>13</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0699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77E008-A3F3-33F8-0C42-9CB89CCDA154}"/>
              </a:ext>
            </a:extLst>
          </p:cNvPr>
          <p:cNvSpPr>
            <a:spLocks noGrp="1"/>
          </p:cNvSpPr>
          <p:nvPr>
            <p:ph type="title"/>
          </p:nvPr>
        </p:nvSpPr>
        <p:spPr/>
        <p:txBody>
          <a:bodyPr/>
          <a:lstStyle/>
          <a:p>
            <a:r>
              <a:rPr kumimoji="1" lang="en-US" altLang="ja-JP" dirty="0"/>
              <a:t>1985</a:t>
            </a:r>
            <a:r>
              <a:rPr kumimoji="1" lang="ja-JP" altLang="en-US" dirty="0"/>
              <a:t>年自民党提案のスパイ防止法案</a:t>
            </a:r>
          </a:p>
        </p:txBody>
      </p:sp>
      <p:sp>
        <p:nvSpPr>
          <p:cNvPr id="3" name="日付プレースホルダー 2">
            <a:extLst>
              <a:ext uri="{FF2B5EF4-FFF2-40B4-BE49-F238E27FC236}">
                <a16:creationId xmlns:a16="http://schemas.microsoft.com/office/drawing/2014/main" id="{DDE329C0-66BC-0BCD-5F4B-0592D5BD6A86}"/>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5EDFED47-6A48-A2E9-D164-B6A8325FDC3D}"/>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840AA026-33ED-59DE-FB8F-1FA049D14F70}"/>
              </a:ext>
            </a:extLst>
          </p:cNvPr>
          <p:cNvSpPr>
            <a:spLocks noGrp="1"/>
          </p:cNvSpPr>
          <p:nvPr>
            <p:ph type="sldNum" sz="quarter" idx="12"/>
          </p:nvPr>
        </p:nvSpPr>
        <p:spPr/>
        <p:txBody>
          <a:bodyPr/>
          <a:lstStyle/>
          <a:p>
            <a:fld id="{B9713C8C-8E70-45D5-AE59-23E60168254E}" type="slidenum">
              <a:rPr lang="en-US" altLang="ja-JP" noProof="0" smtClean="0"/>
              <a:pPr/>
              <a:t>14</a:t>
            </a:fld>
            <a:endParaRPr lang="ja-JP" altLang="en-US" noProof="0">
              <a:latin typeface="Meiryo UI" panose="020B0604030504040204" pitchFamily="50" charset="-128"/>
              <a:ea typeface="Meiryo UI" panose="020B0604030504040204" pitchFamily="50" charset="-128"/>
            </a:endParaRPr>
          </a:p>
        </p:txBody>
      </p:sp>
      <p:sp>
        <p:nvSpPr>
          <p:cNvPr id="6" name="コンテンツ プレースホルダー 5">
            <a:extLst>
              <a:ext uri="{FF2B5EF4-FFF2-40B4-BE49-F238E27FC236}">
                <a16:creationId xmlns:a16="http://schemas.microsoft.com/office/drawing/2014/main" id="{8F2D9213-0EE5-10F1-83ED-B2B471789B24}"/>
              </a:ext>
            </a:extLst>
          </p:cNvPr>
          <p:cNvSpPr>
            <a:spLocks noGrp="1"/>
          </p:cNvSpPr>
          <p:nvPr>
            <p:ph sz="quarter" idx="13"/>
          </p:nvPr>
        </p:nvSpPr>
        <p:spPr/>
        <p:txBody>
          <a:bodyPr/>
          <a:lstStyle/>
          <a:p>
            <a:endParaRPr kumimoji="1" lang="ja-JP" altLang="en-US"/>
          </a:p>
        </p:txBody>
      </p:sp>
      <p:pic>
        <p:nvPicPr>
          <p:cNvPr id="8" name="図 7">
            <a:extLst>
              <a:ext uri="{FF2B5EF4-FFF2-40B4-BE49-F238E27FC236}">
                <a16:creationId xmlns:a16="http://schemas.microsoft.com/office/drawing/2014/main" id="{8BEAA3D0-8CB2-2EBB-8792-CB3FC6D0051B}"/>
              </a:ext>
            </a:extLst>
          </p:cNvPr>
          <p:cNvPicPr>
            <a:picLocks noChangeAspect="1"/>
          </p:cNvPicPr>
          <p:nvPr/>
        </p:nvPicPr>
        <p:blipFill>
          <a:blip r:embed="rId2"/>
          <a:stretch>
            <a:fillRect/>
          </a:stretch>
        </p:blipFill>
        <p:spPr>
          <a:xfrm>
            <a:off x="5990107" y="990600"/>
            <a:ext cx="6003538" cy="4356100"/>
          </a:xfrm>
          <a:prstGeom prst="rect">
            <a:avLst/>
          </a:prstGeom>
        </p:spPr>
      </p:pic>
    </p:spTree>
    <p:extLst>
      <p:ext uri="{BB962C8B-B14F-4D97-AF65-F5344CB8AC3E}">
        <p14:creationId xmlns:p14="http://schemas.microsoft.com/office/powerpoint/2010/main" val="2970835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7E3ACA-C0FB-BD3F-2021-DFAC8AF4F531}"/>
              </a:ext>
            </a:extLst>
          </p:cNvPr>
          <p:cNvSpPr>
            <a:spLocks noGrp="1"/>
          </p:cNvSpPr>
          <p:nvPr>
            <p:ph type="title"/>
          </p:nvPr>
        </p:nvSpPr>
        <p:spPr/>
        <p:txBody>
          <a:bodyPr/>
          <a:lstStyle/>
          <a:p>
            <a:r>
              <a:rPr kumimoji="1" lang="ja-JP" altLang="en-US" dirty="0"/>
              <a:t>自民党の</a:t>
            </a:r>
            <a:r>
              <a:rPr kumimoji="1" lang="en-US" altLang="ja-JP" dirty="0"/>
              <a:t>1985</a:t>
            </a:r>
            <a:r>
              <a:rPr kumimoji="1" lang="ja-JP" altLang="en-US" dirty="0"/>
              <a:t>年スパイ防止法案</a:t>
            </a:r>
          </a:p>
        </p:txBody>
      </p:sp>
      <p:sp>
        <p:nvSpPr>
          <p:cNvPr id="3" name="コンテンツ プレースホルダー 2">
            <a:extLst>
              <a:ext uri="{FF2B5EF4-FFF2-40B4-BE49-F238E27FC236}">
                <a16:creationId xmlns:a16="http://schemas.microsoft.com/office/drawing/2014/main" id="{B35CF6F6-B56B-519E-CE47-CCF9D7127FBA}"/>
              </a:ext>
            </a:extLst>
          </p:cNvPr>
          <p:cNvSpPr>
            <a:spLocks noGrp="1"/>
          </p:cNvSpPr>
          <p:nvPr>
            <p:ph idx="1"/>
          </p:nvPr>
        </p:nvSpPr>
        <p:spPr/>
        <p:txBody>
          <a:bodyPr>
            <a:normAutofit fontScale="77500" lnSpcReduction="20000"/>
          </a:bodyPr>
          <a:lstStyle/>
          <a:p>
            <a:r>
              <a:rPr lang="en-US" altLang="ja-JP" b="1" dirty="0"/>
              <a:t>1985</a:t>
            </a:r>
            <a:r>
              <a:rPr lang="ja-JP" altLang="ja-JP" b="1" dirty="0"/>
              <a:t>年に中曽根政権時の自民党によって国会に議員提案され、</a:t>
            </a:r>
            <a:r>
              <a:rPr lang="en-US" altLang="ja-JP" b="1" dirty="0"/>
              <a:t>1986</a:t>
            </a:r>
            <a:r>
              <a:rPr lang="ja-JP" altLang="ja-JP" b="1" dirty="0"/>
              <a:t>年に廃案となった「国家秘密に係るスパイ行為等の防止に関する法律案」</a:t>
            </a:r>
            <a:r>
              <a:rPr lang="en-US" altLang="ja-JP" b="1" dirty="0"/>
              <a:t>(</a:t>
            </a:r>
            <a:r>
              <a:rPr lang="ja-JP" altLang="ja-JP" b="1" dirty="0"/>
              <a:t>略称スパイ防止法案</a:t>
            </a:r>
            <a:r>
              <a:rPr lang="en-US" altLang="ja-JP" b="1" dirty="0"/>
              <a:t>) </a:t>
            </a:r>
            <a:r>
              <a:rPr lang="ja-JP" altLang="ja-JP" b="1" dirty="0"/>
              <a:t>が念頭に置かれているとみられる。</a:t>
            </a:r>
          </a:p>
          <a:p>
            <a:r>
              <a:rPr lang="ja-JP" altLang="ja-JP" b="1" dirty="0"/>
              <a:t>この法律の制定運動は、当時の統一教会・勝共連合が強力に推進したものであったことを忘れてはならない。国際勝共連合は、</a:t>
            </a:r>
            <a:r>
              <a:rPr lang="en-US" altLang="ja-JP" b="1" dirty="0"/>
              <a:t>1987</a:t>
            </a:r>
            <a:r>
              <a:rPr lang="ja-JP" altLang="ja-JP" b="1" dirty="0"/>
              <a:t>年</a:t>
            </a:r>
            <a:r>
              <a:rPr lang="en-US" altLang="ja-JP" b="1" dirty="0"/>
              <a:t>1</a:t>
            </a:r>
            <a:r>
              <a:rPr lang="ja-JP" altLang="ja-JP" b="1" dirty="0"/>
              <a:t>月</a:t>
            </a:r>
            <a:r>
              <a:rPr lang="en-US" altLang="ja-JP" b="1" dirty="0"/>
              <a:t>1</a:t>
            </a:r>
            <a:r>
              <a:rPr lang="ja-JP" altLang="ja-JP" b="1" dirty="0"/>
              <a:t>日付の思想新聞で国家秘密法案は「</a:t>
            </a:r>
            <a:r>
              <a:rPr lang="ja-JP" altLang="ja-JP" b="1" dirty="0">
                <a:solidFill>
                  <a:srgbClr val="C00000"/>
                </a:solidFill>
              </a:rPr>
              <a:t>戦後初めて全国民に国家に対する忠誠心を問う法律</a:t>
            </a:r>
            <a:r>
              <a:rPr lang="ja-JP" altLang="ja-JP" b="1" dirty="0"/>
              <a:t>」であると明言していた。</a:t>
            </a:r>
            <a:endParaRPr lang="ja-JP" altLang="en-US" b="1" dirty="0"/>
          </a:p>
          <a:p>
            <a:r>
              <a:rPr lang="ja-JP" altLang="ja-JP" b="1" dirty="0"/>
              <a:t>この法案は、全</a:t>
            </a:r>
            <a:r>
              <a:rPr lang="en-US" altLang="ja-JP" b="1" dirty="0"/>
              <a:t>14</a:t>
            </a:r>
            <a:r>
              <a:rPr lang="ja-JP" altLang="ja-JP" b="1" dirty="0"/>
              <a:t>条及び附則により構成されていた。外交・防衛上の国家機密事項に対する公務員の守秘義務を定め、これを第三者に漏洩する行為の防止を目的とする。</a:t>
            </a:r>
            <a:endParaRPr lang="ja-JP" altLang="en-US" b="1" dirty="0"/>
          </a:p>
          <a:p>
            <a:r>
              <a:rPr lang="ja-JP" altLang="ja-JP" b="1" dirty="0"/>
              <a:t>また、禁止ないし罰則の対象とされる行為は既遂行為だけでなく未遂行為や機密事項の探知・収集といった予備行為や過失（機密事項に関する書類等の紛失など）による漏洩も含まれる。</a:t>
            </a:r>
            <a:endParaRPr lang="ja-JP" altLang="en-US" b="1" dirty="0"/>
          </a:p>
          <a:p>
            <a:r>
              <a:rPr lang="ja-JP" altLang="ja-JP" b="1" dirty="0"/>
              <a:t>そして、第</a:t>
            </a:r>
            <a:r>
              <a:rPr lang="en-US" altLang="ja-JP" b="1" dirty="0"/>
              <a:t>4</a:t>
            </a:r>
            <a:r>
              <a:rPr lang="ja-JP" altLang="ja-JP" b="1" dirty="0"/>
              <a:t>条は、外国通報目的の探知収集漏洩行為を　</a:t>
            </a:r>
            <a:r>
              <a:rPr lang="ja-JP" altLang="ja-JP" b="1" dirty="0">
                <a:solidFill>
                  <a:srgbClr val="C00000"/>
                </a:solidFill>
              </a:rPr>
              <a:t>死刑</a:t>
            </a:r>
            <a:r>
              <a:rPr lang="ja-JP" altLang="ja-JP" b="1" dirty="0"/>
              <a:t>又は無期懲役に処するとしていた。</a:t>
            </a:r>
            <a:endParaRPr lang="ja-JP" altLang="en-US" b="1" dirty="0"/>
          </a:p>
          <a:p>
            <a:endParaRPr lang="ja-JP" altLang="en-US" b="1" dirty="0"/>
          </a:p>
          <a:p>
            <a:endParaRPr kumimoji="1" lang="ja-JP" altLang="en-US" dirty="0"/>
          </a:p>
        </p:txBody>
      </p:sp>
      <p:sp>
        <p:nvSpPr>
          <p:cNvPr id="4" name="日付プレースホルダー 3">
            <a:extLst>
              <a:ext uri="{FF2B5EF4-FFF2-40B4-BE49-F238E27FC236}">
                <a16:creationId xmlns:a16="http://schemas.microsoft.com/office/drawing/2014/main" id="{3FFA6BF9-0F6E-A51D-C3A8-03201D7FD8B5}"/>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02F52A59-B80A-2EAB-78EA-81F94EDFF4D6}"/>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0F9B72A9-C422-DFC6-E2A5-D195BD996374}"/>
              </a:ext>
            </a:extLst>
          </p:cNvPr>
          <p:cNvSpPr>
            <a:spLocks noGrp="1"/>
          </p:cNvSpPr>
          <p:nvPr>
            <p:ph type="sldNum" sz="quarter" idx="12"/>
          </p:nvPr>
        </p:nvSpPr>
        <p:spPr/>
        <p:txBody>
          <a:bodyPr/>
          <a:lstStyle/>
          <a:p>
            <a:fld id="{B9713C8C-8E70-45D5-AE59-23E60168254E}" type="slidenum">
              <a:rPr lang="en-US" altLang="ja-JP" noProof="0" smtClean="0"/>
              <a:pPr/>
              <a:t>15</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94885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5AB3CD5-CF73-6C31-2C0D-DDC7A7F23FB5}"/>
              </a:ext>
            </a:extLst>
          </p:cNvPr>
          <p:cNvSpPr>
            <a:spLocks noGrp="1"/>
          </p:cNvSpPr>
          <p:nvPr>
            <p:ph idx="1"/>
          </p:nvPr>
        </p:nvSpPr>
        <p:spPr>
          <a:xfrm>
            <a:off x="4632960" y="91440"/>
            <a:ext cx="7162800" cy="5669280"/>
          </a:xfrm>
        </p:spPr>
        <p:txBody>
          <a:bodyPr>
            <a:noAutofit/>
          </a:bodyPr>
          <a:lstStyle/>
          <a:p>
            <a:r>
              <a:rPr lang="ja-JP" altLang="ja-JP" sz="2000" b="1" dirty="0"/>
              <a:t>この提案については、当時の日本社会党・公明党・民社党・日本共産党・社会民主連合などが反対しただけでなく、自民党の</a:t>
            </a:r>
            <a:r>
              <a:rPr lang="en-US" altLang="ja-JP" sz="2000" b="1" dirty="0"/>
              <a:t>12</a:t>
            </a:r>
            <a:r>
              <a:rPr lang="ja-JP" altLang="ja-JP" sz="2000" b="1" dirty="0"/>
              <a:t>人の議員が、『中央公論』誌上に意見書を公表し、「</a:t>
            </a:r>
            <a:r>
              <a:rPr lang="ja-JP" altLang="ja-JP" sz="2000" b="1" dirty="0">
                <a:solidFill>
                  <a:srgbClr val="C00000"/>
                </a:solidFill>
              </a:rPr>
              <a:t>わが国が自由と民主主義にもとづく国家体制を前提とする限り、国政に関する情報は主権者たる国民に対し基本的に開かれていなければならない。</a:t>
            </a:r>
            <a:r>
              <a:rPr lang="en-US" altLang="ja-JP" sz="2000" b="1" dirty="0">
                <a:solidFill>
                  <a:srgbClr val="C00000"/>
                </a:solidFill>
              </a:rPr>
              <a:t>(</a:t>
            </a:r>
            <a:r>
              <a:rPr lang="ja-JP" altLang="ja-JP" sz="2000" b="1" dirty="0">
                <a:solidFill>
                  <a:srgbClr val="C00000"/>
                </a:solidFill>
              </a:rPr>
              <a:t>中略</a:t>
            </a:r>
            <a:r>
              <a:rPr lang="en-US" altLang="ja-JP" sz="2000" b="1" dirty="0">
                <a:solidFill>
                  <a:srgbClr val="C00000"/>
                </a:solidFill>
              </a:rPr>
              <a:t>)</a:t>
            </a:r>
            <a:r>
              <a:rPr lang="ja-JP" altLang="ja-JP" sz="2000" b="1" dirty="0">
                <a:solidFill>
                  <a:srgbClr val="C00000"/>
                </a:solidFill>
              </a:rPr>
              <a:t>この国政に関する情報に、防衛情報が含まれることも論を俟たない</a:t>
            </a:r>
            <a:r>
              <a:rPr lang="ja-JP" altLang="ja-JP" sz="2000" b="1" dirty="0"/>
              <a:t>」と法案制定に反対した。この意見書に名を連ねたのは、谷垣禎一、大島理森、</a:t>
            </a:r>
            <a:r>
              <a:rPr lang="ja-JP" altLang="ja-JP" sz="2000" b="1" dirty="0">
                <a:solidFill>
                  <a:srgbClr val="C00000"/>
                </a:solidFill>
              </a:rPr>
              <a:t>村上誠一郎</a:t>
            </a:r>
            <a:r>
              <a:rPr lang="ja-JP" altLang="ja-JP" sz="2000" b="1" dirty="0"/>
              <a:t>、太田誠一、杉浦正建、谷津義男、鳩山由紀夫、佐藤栄佐久</a:t>
            </a:r>
            <a:r>
              <a:rPr lang="ja-JP" altLang="en-US" sz="2000" b="1" dirty="0"/>
              <a:t>ら</a:t>
            </a:r>
            <a:r>
              <a:rPr lang="en-US" altLang="ja-JP" sz="2000" b="1" dirty="0"/>
              <a:t>12</a:t>
            </a:r>
            <a:r>
              <a:rPr lang="ja-JP" altLang="ja-JP" sz="2000" b="1" dirty="0"/>
              <a:t>名であった。</a:t>
            </a:r>
            <a:endParaRPr lang="ja-JP" altLang="en-US" sz="2000" b="1" dirty="0"/>
          </a:p>
          <a:p>
            <a:r>
              <a:rPr lang="en-US" altLang="ja-JP" sz="2000" b="1" dirty="0"/>
              <a:t>2013</a:t>
            </a:r>
            <a:r>
              <a:rPr lang="ja-JP" altLang="ja-JP" sz="2000" b="1" dirty="0"/>
              <a:t>年に特定秘密保護法が制定された時にも村上誠一郎議員</a:t>
            </a:r>
            <a:r>
              <a:rPr lang="en-US" altLang="ja-JP" sz="2000" b="1" dirty="0"/>
              <a:t>(</a:t>
            </a:r>
            <a:r>
              <a:rPr lang="ja-JP" altLang="ja-JP" sz="2000" b="1" dirty="0"/>
              <a:t>現総務大臣</a:t>
            </a:r>
            <a:r>
              <a:rPr lang="en-US" altLang="ja-JP" sz="2000" b="1" dirty="0"/>
              <a:t>)</a:t>
            </a:r>
            <a:r>
              <a:rPr lang="ja-JP" altLang="ja-JP" sz="2000" b="1" dirty="0"/>
              <a:t>はこれに反対した。</a:t>
            </a:r>
          </a:p>
          <a:p>
            <a:r>
              <a:rPr lang="ja-JP" altLang="ja-JP" sz="2000" b="1" dirty="0"/>
              <a:t>この法案は、同年末にいったん廃案となるが、自民党は</a:t>
            </a:r>
            <a:r>
              <a:rPr lang="en-US" altLang="ja-JP" sz="2000" b="1" dirty="0"/>
              <a:t>1986</a:t>
            </a:r>
            <a:r>
              <a:rPr lang="ja-JP" altLang="ja-JP" sz="2000" b="1" dirty="0"/>
              <a:t>年</a:t>
            </a:r>
            <a:r>
              <a:rPr lang="en-US" altLang="ja-JP" sz="2000" b="1" dirty="0"/>
              <a:t>2</a:t>
            </a:r>
            <a:r>
              <a:rPr lang="ja-JP" altLang="ja-JP" sz="2000" b="1" dirty="0"/>
              <a:t>月に「スパイ防止法制定に関する特別委員会」を党内に発足させて法案の見直しを進めた。法案名称の「国家秘密」を「防衛秘密」に言い換え、最高刑を死刑から無期懲役に引き下げるなどの修正案をまとめた。</a:t>
            </a:r>
          </a:p>
          <a:p>
            <a:r>
              <a:rPr lang="ja-JP" altLang="ja-JP" sz="2000" b="1" dirty="0"/>
              <a:t>自民党の再提出の動きに対して、野党と日弁連、総評系の労働組合運動は広範な反対運動をもって対抗した。</a:t>
            </a:r>
            <a:r>
              <a:rPr lang="en-US" altLang="ja-JP" sz="2000" b="1" dirty="0"/>
              <a:t>1986</a:t>
            </a:r>
            <a:r>
              <a:rPr lang="ja-JP" altLang="ja-JP" sz="2000" b="1" dirty="0"/>
              <a:t>年</a:t>
            </a:r>
            <a:r>
              <a:rPr lang="en-US" altLang="ja-JP" sz="2000" b="1" dirty="0"/>
              <a:t>12</a:t>
            </a:r>
            <a:r>
              <a:rPr lang="ja-JP" altLang="ja-JP" sz="2000" b="1" dirty="0"/>
              <a:t>月</a:t>
            </a:r>
            <a:r>
              <a:rPr lang="en-US" altLang="ja-JP" sz="2000" b="1" dirty="0"/>
              <a:t>18</a:t>
            </a:r>
            <a:r>
              <a:rPr lang="ja-JP" altLang="ja-JP" sz="2000" b="1" dirty="0"/>
              <a:t>日に自民党政調会長の伊東正義は国会への法案提出を見送ることを表明し、スパイ防止法の制定運動は挫折した。</a:t>
            </a:r>
          </a:p>
        </p:txBody>
      </p:sp>
      <p:sp>
        <p:nvSpPr>
          <p:cNvPr id="4" name="日付プレースホルダー 3">
            <a:extLst>
              <a:ext uri="{FF2B5EF4-FFF2-40B4-BE49-F238E27FC236}">
                <a16:creationId xmlns:a16="http://schemas.microsoft.com/office/drawing/2014/main" id="{F2D471FB-28B2-F4B4-CC69-DA00B23F2578}"/>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339725A3-69AA-AEB4-6755-27E7B6757B2F}"/>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E52F1CF3-FD0B-7B54-407C-3E39F89BE8E1}"/>
              </a:ext>
            </a:extLst>
          </p:cNvPr>
          <p:cNvSpPr>
            <a:spLocks noGrp="1"/>
          </p:cNvSpPr>
          <p:nvPr>
            <p:ph type="sldNum" sz="quarter" idx="12"/>
          </p:nvPr>
        </p:nvSpPr>
        <p:spPr/>
        <p:txBody>
          <a:bodyPr/>
          <a:lstStyle/>
          <a:p>
            <a:fld id="{B9713C8C-8E70-45D5-AE59-23E60168254E}" type="slidenum">
              <a:rPr lang="en-US" altLang="ja-JP" noProof="0" smtClean="0"/>
              <a:pPr/>
              <a:t>16</a:t>
            </a:fld>
            <a:endParaRPr lang="ja-JP" altLang="en-US" noProof="0">
              <a:latin typeface="Meiryo UI" panose="020B0604030504040204" pitchFamily="50" charset="-128"/>
              <a:ea typeface="Meiryo UI" panose="020B0604030504040204" pitchFamily="50" charset="-128"/>
            </a:endParaRPr>
          </a:p>
        </p:txBody>
      </p:sp>
      <p:pic>
        <p:nvPicPr>
          <p:cNvPr id="10" name="図 9" descr="道路を走っている人たちの白黒写真&#10;&#10;AI 生成コンテンツは誤りを含む可能性があります。">
            <a:extLst>
              <a:ext uri="{FF2B5EF4-FFF2-40B4-BE49-F238E27FC236}">
                <a16:creationId xmlns:a16="http://schemas.microsoft.com/office/drawing/2014/main" id="{D9CDE654-F69E-04A1-365D-25ABEA3E3741}"/>
              </a:ext>
            </a:extLst>
          </p:cNvPr>
          <p:cNvPicPr>
            <a:picLocks noChangeAspect="1"/>
          </p:cNvPicPr>
          <p:nvPr/>
        </p:nvPicPr>
        <p:blipFill>
          <a:blip r:embed="rId2"/>
          <a:stretch>
            <a:fillRect/>
          </a:stretch>
        </p:blipFill>
        <p:spPr>
          <a:xfrm>
            <a:off x="111845" y="1767839"/>
            <a:ext cx="4614625" cy="4041775"/>
          </a:xfrm>
          <a:prstGeom prst="rect">
            <a:avLst/>
          </a:prstGeom>
        </p:spPr>
      </p:pic>
    </p:spTree>
    <p:extLst>
      <p:ext uri="{BB962C8B-B14F-4D97-AF65-F5344CB8AC3E}">
        <p14:creationId xmlns:p14="http://schemas.microsoft.com/office/powerpoint/2010/main" val="3263362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E82122-920F-E8A7-BC87-34F758A7F1F0}"/>
              </a:ext>
            </a:extLst>
          </p:cNvPr>
          <p:cNvSpPr>
            <a:spLocks noGrp="1"/>
          </p:cNvSpPr>
          <p:nvPr>
            <p:ph type="title"/>
          </p:nvPr>
        </p:nvSpPr>
        <p:spPr/>
        <p:txBody>
          <a:bodyPr>
            <a:normAutofit fontScale="90000"/>
          </a:bodyPr>
          <a:lstStyle/>
          <a:p>
            <a:r>
              <a:rPr lang="ja-JP" altLang="ja-JP" dirty="0"/>
              <a:t>どんな内容のスパイ防止法案が提出される可能性があるのか</a:t>
            </a:r>
            <a:br>
              <a:rPr lang="ja-JP" altLang="ja-JP" dirty="0"/>
            </a:br>
            <a:endParaRPr kumimoji="1" lang="ja-JP" altLang="en-US" dirty="0"/>
          </a:p>
        </p:txBody>
      </p:sp>
      <p:sp>
        <p:nvSpPr>
          <p:cNvPr id="3" name="日付プレースホルダー 2">
            <a:extLst>
              <a:ext uri="{FF2B5EF4-FFF2-40B4-BE49-F238E27FC236}">
                <a16:creationId xmlns:a16="http://schemas.microsoft.com/office/drawing/2014/main" id="{AFF220CB-2082-B2D0-41FA-FCB0BCE97269}"/>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78454D13-F5AE-EDD2-90D6-0506255C35A1}"/>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20DD600-FC31-F620-B8DA-1AC987F20B59}"/>
              </a:ext>
            </a:extLst>
          </p:cNvPr>
          <p:cNvSpPr>
            <a:spLocks noGrp="1"/>
          </p:cNvSpPr>
          <p:nvPr>
            <p:ph type="sldNum" sz="quarter" idx="12"/>
          </p:nvPr>
        </p:nvSpPr>
        <p:spPr/>
        <p:txBody>
          <a:bodyPr/>
          <a:lstStyle/>
          <a:p>
            <a:fld id="{B9713C8C-8E70-45D5-AE59-23E60168254E}" type="slidenum">
              <a:rPr lang="en-US" altLang="ja-JP" noProof="0" smtClean="0"/>
              <a:pPr/>
              <a:t>17</a:t>
            </a:fld>
            <a:endParaRPr lang="ja-JP" altLang="en-US" noProof="0">
              <a:latin typeface="Meiryo UI" panose="020B0604030504040204" pitchFamily="50" charset="-128"/>
              <a:ea typeface="Meiryo UI" panose="020B0604030504040204" pitchFamily="50" charset="-128"/>
            </a:endParaRPr>
          </a:p>
        </p:txBody>
      </p:sp>
      <p:pic>
        <p:nvPicPr>
          <p:cNvPr id="8" name="コンテンツ プレースホルダー 7" descr="テキスト&#10;&#10;AI 生成コンテンツは誤りを含む可能性があります。">
            <a:extLst>
              <a:ext uri="{FF2B5EF4-FFF2-40B4-BE49-F238E27FC236}">
                <a16:creationId xmlns:a16="http://schemas.microsoft.com/office/drawing/2014/main" id="{4C1C8304-A349-22D5-E821-5F63B9116F52}"/>
              </a:ext>
            </a:extLst>
          </p:cNvPr>
          <p:cNvPicPr>
            <a:picLocks noGrp="1" noChangeAspect="1"/>
          </p:cNvPicPr>
          <p:nvPr>
            <p:ph sz="quarter" idx="13"/>
          </p:nvPr>
        </p:nvPicPr>
        <p:blipFill>
          <a:blip r:embed="rId2"/>
          <a:stretch>
            <a:fillRect/>
          </a:stretch>
        </p:blipFill>
        <p:spPr>
          <a:xfrm>
            <a:off x="6058233" y="1371600"/>
            <a:ext cx="5973096" cy="4114800"/>
          </a:xfrm>
        </p:spPr>
      </p:pic>
    </p:spTree>
    <p:extLst>
      <p:ext uri="{BB962C8B-B14F-4D97-AF65-F5344CB8AC3E}">
        <p14:creationId xmlns:p14="http://schemas.microsoft.com/office/powerpoint/2010/main" val="3693213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49E494-84DC-52BA-C60D-A6091BEAF6C4}"/>
              </a:ext>
            </a:extLst>
          </p:cNvPr>
          <p:cNvSpPr>
            <a:spLocks noGrp="1"/>
          </p:cNvSpPr>
          <p:nvPr>
            <p:ph type="title"/>
          </p:nvPr>
        </p:nvSpPr>
        <p:spPr>
          <a:xfrm>
            <a:off x="838200" y="131445"/>
            <a:ext cx="10515600" cy="1325563"/>
          </a:xfrm>
        </p:spPr>
        <p:txBody>
          <a:bodyPr>
            <a:normAutofit/>
          </a:bodyPr>
          <a:lstStyle/>
          <a:p>
            <a:r>
              <a:rPr lang="ja-JP" altLang="en-US" dirty="0"/>
              <a:t>スパイ防止法の内容　その</a:t>
            </a:r>
            <a:r>
              <a:rPr lang="en-US" altLang="ja-JP" dirty="0"/>
              <a:t>1</a:t>
            </a:r>
            <a:br>
              <a:rPr lang="ja-JP" altLang="en-US" dirty="0"/>
            </a:br>
            <a:r>
              <a:rPr lang="ja-JP" altLang="en-US" dirty="0"/>
              <a:t>外国通報目的に情報漏洩に厳罰を科す</a:t>
            </a:r>
            <a:endParaRPr kumimoji="1" lang="ja-JP" altLang="en-US" dirty="0"/>
          </a:p>
        </p:txBody>
      </p:sp>
      <p:sp>
        <p:nvSpPr>
          <p:cNvPr id="3" name="コンテンツ プレースホルダー 2">
            <a:extLst>
              <a:ext uri="{FF2B5EF4-FFF2-40B4-BE49-F238E27FC236}">
                <a16:creationId xmlns:a16="http://schemas.microsoft.com/office/drawing/2014/main" id="{E955872F-EEAD-1B54-7022-E0F0BF9E4922}"/>
              </a:ext>
            </a:extLst>
          </p:cNvPr>
          <p:cNvSpPr>
            <a:spLocks noGrp="1"/>
          </p:cNvSpPr>
          <p:nvPr>
            <p:ph idx="1"/>
          </p:nvPr>
        </p:nvSpPr>
        <p:spPr>
          <a:xfrm>
            <a:off x="548640" y="1412240"/>
            <a:ext cx="11186160" cy="4394200"/>
          </a:xfrm>
        </p:spPr>
        <p:txBody>
          <a:bodyPr>
            <a:noAutofit/>
          </a:bodyPr>
          <a:lstStyle/>
          <a:p>
            <a:r>
              <a:rPr lang="en-US" altLang="ja-JP" sz="2400" b="1" dirty="0"/>
              <a:t>2013</a:t>
            </a:r>
            <a:r>
              <a:rPr lang="ja-JP" altLang="ja-JP" sz="2400" b="1" dirty="0"/>
              <a:t>年に制定された特定秘密保護法は、この自民党のスパイ防止法案の大半の部分をすでに実現している。両者の違いを見つけるとすれば、特定秘密保護法の罰則は最高刑期</a:t>
            </a:r>
            <a:r>
              <a:rPr lang="en-US" altLang="ja-JP" sz="2400" b="1" dirty="0"/>
              <a:t>10</a:t>
            </a:r>
            <a:r>
              <a:rPr lang="ja-JP" altLang="ja-JP" sz="2400" b="1" dirty="0"/>
              <a:t>年であるのに対して、</a:t>
            </a:r>
            <a:r>
              <a:rPr lang="ja-JP" altLang="ja-JP" sz="2400" b="1" dirty="0">
                <a:solidFill>
                  <a:srgbClr val="C00000"/>
                </a:solidFill>
              </a:rPr>
              <a:t>自民党のスパイ防止法案は</a:t>
            </a:r>
            <a:r>
              <a:rPr lang="en-US" altLang="ja-JP" sz="2400" b="1" dirty="0">
                <a:solidFill>
                  <a:srgbClr val="C00000"/>
                </a:solidFill>
              </a:rPr>
              <a:t>4</a:t>
            </a:r>
            <a:r>
              <a:rPr lang="ja-JP" altLang="ja-JP" sz="2400" b="1" dirty="0">
                <a:solidFill>
                  <a:srgbClr val="C00000"/>
                </a:solidFill>
              </a:rPr>
              <a:t>条の「外国通報」の場合は、罰則が死刑と無期で著しく厳罰化されていることである。特定秘密保護法に含まれない規定は、この規定である。そして、経済安保情報の秘密保護についても、外国通報目的の漏洩は厳罰化される可能性がある。</a:t>
            </a:r>
          </a:p>
          <a:p>
            <a:r>
              <a:rPr lang="ja-JP" altLang="ja-JP" sz="2400" b="1" dirty="0"/>
              <a:t>この場合、「外国」の定義が問題となる。</a:t>
            </a:r>
            <a:r>
              <a:rPr lang="ja-JP" altLang="ja-JP" sz="2400" b="1" dirty="0">
                <a:solidFill>
                  <a:srgbClr val="C00000"/>
                </a:solidFill>
              </a:rPr>
              <a:t>アメリカに漏洩することが許され、中国に漏洩することが、厳罰の対象となることを、国際協調主義をとる憲法の下で、どのような法理で正当化できるのかが問われる。</a:t>
            </a:r>
            <a:r>
              <a:rPr lang="ja-JP" altLang="ja-JP" sz="2400" b="1" dirty="0"/>
              <a:t>この点を考察する際には、経済安保法における「外部」概念が、「仮想敵国」と同義語として使われたことを踏襲する可能性があると考える。</a:t>
            </a:r>
          </a:p>
          <a:p>
            <a:r>
              <a:rPr lang="ja-JP" altLang="ja-JP" sz="2400" b="1" dirty="0"/>
              <a:t>そして、</a:t>
            </a:r>
            <a:r>
              <a:rPr lang="ja-JP" altLang="ja-JP" sz="2400" b="1" dirty="0">
                <a:solidFill>
                  <a:srgbClr val="C00000"/>
                </a:solidFill>
              </a:rPr>
              <a:t>外交関係や国際情勢に関する論議にまで、秘密のベールがかぶせられれば、日中の緊張緩和のために、何をすればよいのかについてのパブリックな討論すら難しくなってしまう</a:t>
            </a:r>
            <a:r>
              <a:rPr lang="ja-JP" altLang="ja-JP" sz="2400" b="1" dirty="0"/>
              <a:t>ことが予測される。</a:t>
            </a:r>
          </a:p>
        </p:txBody>
      </p:sp>
      <p:sp>
        <p:nvSpPr>
          <p:cNvPr id="4" name="日付プレースホルダー 3">
            <a:extLst>
              <a:ext uri="{FF2B5EF4-FFF2-40B4-BE49-F238E27FC236}">
                <a16:creationId xmlns:a16="http://schemas.microsoft.com/office/drawing/2014/main" id="{4D97AC47-873B-D891-C7DB-D6F2802F83D6}"/>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7C20ED83-FA22-6F56-D206-2E21F7C89D7A}"/>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996F3FD4-438A-AE1A-7824-3C83B7F32BFB}"/>
              </a:ext>
            </a:extLst>
          </p:cNvPr>
          <p:cNvSpPr>
            <a:spLocks noGrp="1"/>
          </p:cNvSpPr>
          <p:nvPr>
            <p:ph type="sldNum" sz="quarter" idx="12"/>
          </p:nvPr>
        </p:nvSpPr>
        <p:spPr/>
        <p:txBody>
          <a:bodyPr/>
          <a:lstStyle/>
          <a:p>
            <a:fld id="{B9713C8C-8E70-45D5-AE59-23E60168254E}" type="slidenum">
              <a:rPr lang="en-US" altLang="ja-JP" noProof="0" smtClean="0"/>
              <a:pPr/>
              <a:t>18</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00024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038675-3647-5E3D-EDD1-B58226A1336D}"/>
              </a:ext>
            </a:extLst>
          </p:cNvPr>
          <p:cNvSpPr>
            <a:spLocks noGrp="1"/>
          </p:cNvSpPr>
          <p:nvPr>
            <p:ph type="title"/>
          </p:nvPr>
        </p:nvSpPr>
        <p:spPr/>
        <p:txBody>
          <a:bodyPr/>
          <a:lstStyle/>
          <a:p>
            <a:r>
              <a:rPr kumimoji="1" lang="ja-JP" altLang="en-US" dirty="0"/>
              <a:t>秘密強化は冤罪を生み出し、その弁護活動は困難になる</a:t>
            </a:r>
          </a:p>
        </p:txBody>
      </p:sp>
      <p:sp>
        <p:nvSpPr>
          <p:cNvPr id="3" name="コンテンツ プレースホルダー 2">
            <a:extLst>
              <a:ext uri="{FF2B5EF4-FFF2-40B4-BE49-F238E27FC236}">
                <a16:creationId xmlns:a16="http://schemas.microsoft.com/office/drawing/2014/main" id="{79990BDE-B0AD-5C4C-8D71-3432AC7EFBA0}"/>
              </a:ext>
            </a:extLst>
          </p:cNvPr>
          <p:cNvSpPr>
            <a:spLocks noGrp="1"/>
          </p:cNvSpPr>
          <p:nvPr>
            <p:ph idx="1"/>
          </p:nvPr>
        </p:nvSpPr>
        <p:spPr/>
        <p:txBody>
          <a:bodyPr/>
          <a:lstStyle/>
          <a:p>
            <a:r>
              <a:rPr lang="ja-JP" altLang="ja-JP" b="1" dirty="0"/>
              <a:t>また、近時の最大の冤罪事件といってよい大川原化工機事件は、</a:t>
            </a:r>
            <a:r>
              <a:rPr lang="ja-JP" altLang="ja-JP" b="1" dirty="0">
                <a:solidFill>
                  <a:srgbClr val="C00000"/>
                </a:solidFill>
              </a:rPr>
              <a:t>公安警察が経済安保法の制定に前のめりになる中で立件をあせり、法解釈をゆがめ、証拠を捏造までして作り上げた</a:t>
            </a:r>
            <a:r>
              <a:rPr lang="ja-JP" altLang="ja-JP" b="1" dirty="0"/>
              <a:t>ものだったということも忘れてはならない。</a:t>
            </a:r>
            <a:endParaRPr lang="ja-JP" altLang="en-US" b="1" dirty="0"/>
          </a:p>
          <a:p>
            <a:r>
              <a:rPr lang="ja-JP" altLang="ja-JP" b="1" dirty="0"/>
              <a:t>そして、経済安保情報秘密保護法が制定された今日では、大河原化工機事件のような事件</a:t>
            </a:r>
            <a:r>
              <a:rPr lang="ja-JP" altLang="en-US" b="1" dirty="0"/>
              <a:t>が</a:t>
            </a:r>
            <a:r>
              <a:rPr lang="ja-JP" altLang="ja-JP" b="1" dirty="0"/>
              <a:t>冤罪</a:t>
            </a:r>
            <a:r>
              <a:rPr lang="ja-JP" altLang="en-US" b="1" dirty="0"/>
              <a:t>であることを明らかに</a:t>
            </a:r>
            <a:r>
              <a:rPr lang="ja-JP" altLang="ja-JP" b="1" dirty="0"/>
              <a:t>す</a:t>
            </a:r>
            <a:r>
              <a:rPr lang="ja-JP" altLang="en-US" b="1" dirty="0"/>
              <a:t>る</a:t>
            </a:r>
            <a:r>
              <a:rPr lang="ja-JP" altLang="ja-JP" b="1" dirty="0"/>
              <a:t>ことそのものがむつかしくなった。秘密強化が冤罪を生みだし、その冤罪を晴らすための弁護活動にも大きな障壁となる。この教訓を忘れてはならない。</a:t>
            </a:r>
          </a:p>
          <a:p>
            <a:endParaRPr kumimoji="1" lang="ja-JP" altLang="en-US" dirty="0"/>
          </a:p>
        </p:txBody>
      </p:sp>
      <p:sp>
        <p:nvSpPr>
          <p:cNvPr id="4" name="日付プレースホルダー 3">
            <a:extLst>
              <a:ext uri="{FF2B5EF4-FFF2-40B4-BE49-F238E27FC236}">
                <a16:creationId xmlns:a16="http://schemas.microsoft.com/office/drawing/2014/main" id="{758F8E18-3F94-9752-4AFB-D32948CDD334}"/>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1F36F6B9-CD69-AC37-031B-5A3512D17F33}"/>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D4C3E945-65F1-B705-63B2-D4B6D274D1F9}"/>
              </a:ext>
            </a:extLst>
          </p:cNvPr>
          <p:cNvSpPr>
            <a:spLocks noGrp="1"/>
          </p:cNvSpPr>
          <p:nvPr>
            <p:ph type="sldNum" sz="quarter" idx="12"/>
          </p:nvPr>
        </p:nvSpPr>
        <p:spPr/>
        <p:txBody>
          <a:bodyPr/>
          <a:lstStyle/>
          <a:p>
            <a:fld id="{B9713C8C-8E70-45D5-AE59-23E60168254E}" type="slidenum">
              <a:rPr lang="en-US" altLang="ja-JP" noProof="0" smtClean="0"/>
              <a:pPr/>
              <a:t>19</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8653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952BB-A196-5CAB-0AA5-9F4027B51F71}"/>
              </a:ext>
            </a:extLst>
          </p:cNvPr>
          <p:cNvSpPr>
            <a:spLocks noGrp="1"/>
          </p:cNvSpPr>
          <p:nvPr>
            <p:ph type="title"/>
          </p:nvPr>
        </p:nvSpPr>
        <p:spPr/>
        <p:txBody>
          <a:bodyPr/>
          <a:lstStyle/>
          <a:p>
            <a:r>
              <a:rPr kumimoji="1" lang="ja-JP" altLang="en-US" dirty="0"/>
              <a:t>スパイ防止法案とは？</a:t>
            </a:r>
          </a:p>
        </p:txBody>
      </p:sp>
      <p:sp>
        <p:nvSpPr>
          <p:cNvPr id="3" name="日付プレースホルダー 2">
            <a:extLst>
              <a:ext uri="{FF2B5EF4-FFF2-40B4-BE49-F238E27FC236}">
                <a16:creationId xmlns:a16="http://schemas.microsoft.com/office/drawing/2014/main" id="{D1E5D521-07F0-BABD-22EE-0A6B391F1B67}"/>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9FB97EAE-4725-652F-79B9-29A1F95B8EFB}"/>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3CC29FA-1020-7B55-3730-150ABBBAC15B}"/>
              </a:ext>
            </a:extLst>
          </p:cNvPr>
          <p:cNvSpPr>
            <a:spLocks noGrp="1"/>
          </p:cNvSpPr>
          <p:nvPr>
            <p:ph type="sldNum" sz="quarter" idx="12"/>
          </p:nvPr>
        </p:nvSpPr>
        <p:spPr/>
        <p:txBody>
          <a:bodyPr/>
          <a:lstStyle/>
          <a:p>
            <a:fld id="{B9713C8C-8E70-45D5-AE59-23E60168254E}" type="slidenum">
              <a:rPr lang="en-US" altLang="ja-JP" noProof="0" smtClean="0"/>
              <a:pPr/>
              <a:t>2</a:t>
            </a:fld>
            <a:endParaRPr lang="ja-JP" altLang="en-US" noProof="0">
              <a:latin typeface="Meiryo UI" panose="020B0604030504040204" pitchFamily="50" charset="-128"/>
              <a:ea typeface="Meiryo UI" panose="020B0604030504040204" pitchFamily="50" charset="-128"/>
            </a:endParaRPr>
          </a:p>
        </p:txBody>
      </p:sp>
      <p:pic>
        <p:nvPicPr>
          <p:cNvPr id="8" name="コンテンツ プレースホルダー 7" descr="雨 が含まれている画像&#10;&#10;AI 生成コンテンツは誤りを含む可能性があります。">
            <a:extLst>
              <a:ext uri="{FF2B5EF4-FFF2-40B4-BE49-F238E27FC236}">
                <a16:creationId xmlns:a16="http://schemas.microsoft.com/office/drawing/2014/main" id="{A3F7965A-2BFD-D136-75EB-2CB8F93FFBEC}"/>
              </a:ext>
            </a:extLst>
          </p:cNvPr>
          <p:cNvPicPr>
            <a:picLocks noGrp="1" noChangeAspect="1"/>
          </p:cNvPicPr>
          <p:nvPr>
            <p:ph sz="quarter" idx="13"/>
          </p:nvPr>
        </p:nvPicPr>
        <p:blipFill>
          <a:blip r:embed="rId2"/>
          <a:stretch>
            <a:fillRect/>
          </a:stretch>
        </p:blipFill>
        <p:spPr>
          <a:xfrm>
            <a:off x="6096000" y="396240"/>
            <a:ext cx="5623562" cy="5623562"/>
          </a:xfrm>
        </p:spPr>
      </p:pic>
      <p:sp>
        <p:nvSpPr>
          <p:cNvPr id="9" name="テキスト ボックス 8">
            <a:extLst>
              <a:ext uri="{FF2B5EF4-FFF2-40B4-BE49-F238E27FC236}">
                <a16:creationId xmlns:a16="http://schemas.microsoft.com/office/drawing/2014/main" id="{D31B4824-86DA-C9FF-08CE-0F8D1EAAFB25}"/>
              </a:ext>
            </a:extLst>
          </p:cNvPr>
          <p:cNvSpPr txBox="1"/>
          <p:nvPr/>
        </p:nvSpPr>
        <p:spPr>
          <a:xfrm>
            <a:off x="7559040" y="6238240"/>
            <a:ext cx="3139001"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やなせたかしさんの言葉</a:t>
            </a:r>
          </a:p>
        </p:txBody>
      </p:sp>
    </p:spTree>
    <p:extLst>
      <p:ext uri="{BB962C8B-B14F-4D97-AF65-F5344CB8AC3E}">
        <p14:creationId xmlns:p14="http://schemas.microsoft.com/office/powerpoint/2010/main" val="328130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44516D-1301-8D9B-BB54-1082E0207D32}"/>
              </a:ext>
            </a:extLst>
          </p:cNvPr>
          <p:cNvSpPr>
            <a:spLocks noGrp="1"/>
          </p:cNvSpPr>
          <p:nvPr>
            <p:ph type="title"/>
          </p:nvPr>
        </p:nvSpPr>
        <p:spPr>
          <a:xfrm>
            <a:off x="838200" y="365125"/>
            <a:ext cx="10515600" cy="1646555"/>
          </a:xfrm>
        </p:spPr>
        <p:txBody>
          <a:bodyPr>
            <a:normAutofit fontScale="90000"/>
          </a:bodyPr>
          <a:lstStyle/>
          <a:p>
            <a:r>
              <a:rPr lang="ja-JP" altLang="en-US" dirty="0">
                <a:solidFill>
                  <a:srgbClr val="0070C0"/>
                </a:solidFill>
              </a:rPr>
              <a:t>スパイ防止法の内容　その</a:t>
            </a:r>
            <a:r>
              <a:rPr lang="en-US" altLang="ja-JP" dirty="0">
                <a:solidFill>
                  <a:srgbClr val="0070C0"/>
                </a:solidFill>
              </a:rPr>
              <a:t>2</a:t>
            </a:r>
            <a:br>
              <a:rPr lang="ja-JP" altLang="en-US" dirty="0">
                <a:solidFill>
                  <a:srgbClr val="0070C0"/>
                </a:solidFill>
              </a:rPr>
            </a:br>
            <a:r>
              <a:rPr lang="ja-JP" altLang="ja-JP" dirty="0">
                <a:solidFill>
                  <a:srgbClr val="0070C0"/>
                </a:solidFill>
              </a:rPr>
              <a:t>セキュリティ・クリアランスによる公務員・大企業からのレッド・パージ</a:t>
            </a:r>
            <a:br>
              <a:rPr lang="ja-JP" altLang="ja-JP" dirty="0">
                <a:solidFill>
                  <a:srgbClr val="0070C0"/>
                </a:solidFill>
              </a:rPr>
            </a:br>
            <a:endParaRPr kumimoji="1" lang="ja-JP" altLang="en-US" dirty="0">
              <a:solidFill>
                <a:srgbClr val="0070C0"/>
              </a:solidFill>
            </a:endParaRPr>
          </a:p>
        </p:txBody>
      </p:sp>
      <p:sp>
        <p:nvSpPr>
          <p:cNvPr id="3" name="コンテンツ プレースホルダー 2">
            <a:extLst>
              <a:ext uri="{FF2B5EF4-FFF2-40B4-BE49-F238E27FC236}">
                <a16:creationId xmlns:a16="http://schemas.microsoft.com/office/drawing/2014/main" id="{95674CE3-043F-003E-BE90-05108469659A}"/>
              </a:ext>
            </a:extLst>
          </p:cNvPr>
          <p:cNvSpPr>
            <a:spLocks noGrp="1"/>
          </p:cNvSpPr>
          <p:nvPr>
            <p:ph idx="1"/>
          </p:nvPr>
        </p:nvSpPr>
        <p:spPr/>
        <p:txBody>
          <a:bodyPr>
            <a:normAutofit/>
          </a:bodyPr>
          <a:lstStyle/>
          <a:p>
            <a:r>
              <a:rPr lang="ja-JP" altLang="ja-JP" dirty="0"/>
              <a:t>　</a:t>
            </a:r>
            <a:r>
              <a:rPr lang="ja-JP" altLang="ja-JP" b="1" dirty="0"/>
              <a:t>また、神谷宗幣氏の最近の言動から、</a:t>
            </a:r>
            <a:r>
              <a:rPr lang="ja-JP" altLang="ja-JP" b="1" dirty="0">
                <a:solidFill>
                  <a:srgbClr val="C00000"/>
                </a:solidFill>
              </a:rPr>
              <a:t>公務員、民間企業社員に対するセキュリティ・クリアランスの審査において、日本国に対する忠誠度を審査し、忠誠度の足りないものは組織から排除するような制度も想定されているのかもしれない</a:t>
            </a:r>
            <a:r>
              <a:rPr lang="ja-JP" altLang="ja-JP" b="1" dirty="0"/>
              <a:t>。</a:t>
            </a:r>
            <a:endParaRPr lang="ja-JP" altLang="en-US" b="1" dirty="0"/>
          </a:p>
          <a:p>
            <a:r>
              <a:rPr lang="ja-JP" altLang="ja-JP" b="1" dirty="0"/>
              <a:t>現状で、公務員、民間企業社員に対して実施されているセキュリティクリアランスにおいては、政治的な思想信条の調査などはしないし、できないとされている。</a:t>
            </a:r>
            <a:r>
              <a:rPr lang="en-US" altLang="ja-JP" b="1" dirty="0"/>
              <a:t> </a:t>
            </a:r>
            <a:endParaRPr lang="ja-JP" altLang="en-US" b="1" dirty="0"/>
          </a:p>
          <a:p>
            <a:r>
              <a:rPr lang="ja-JP" altLang="en-US" b="1" dirty="0"/>
              <a:t>このような制度は</a:t>
            </a:r>
            <a:r>
              <a:rPr lang="ja-JP" altLang="en-US" b="1" dirty="0">
                <a:solidFill>
                  <a:srgbClr val="C00000"/>
                </a:solidFill>
              </a:rPr>
              <a:t>憲法の保障する思想良心の自由を侵害</a:t>
            </a:r>
            <a:r>
              <a:rPr lang="ja-JP" altLang="en-US" b="1" dirty="0"/>
              <a:t>している。</a:t>
            </a:r>
            <a:endParaRPr lang="ja-JP" altLang="ja-JP" b="1" dirty="0"/>
          </a:p>
        </p:txBody>
      </p:sp>
      <p:sp>
        <p:nvSpPr>
          <p:cNvPr id="4" name="日付プレースホルダー 3">
            <a:extLst>
              <a:ext uri="{FF2B5EF4-FFF2-40B4-BE49-F238E27FC236}">
                <a16:creationId xmlns:a16="http://schemas.microsoft.com/office/drawing/2014/main" id="{5AEF296B-CFD1-426F-FD91-BEC4823B475E}"/>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52C0153F-20FE-5B23-6900-6208E6806AFB}"/>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9E6A6FC5-1554-73FF-2F2F-E77576DFC2E9}"/>
              </a:ext>
            </a:extLst>
          </p:cNvPr>
          <p:cNvSpPr>
            <a:spLocks noGrp="1"/>
          </p:cNvSpPr>
          <p:nvPr>
            <p:ph type="sldNum" sz="quarter" idx="12"/>
          </p:nvPr>
        </p:nvSpPr>
        <p:spPr/>
        <p:txBody>
          <a:bodyPr/>
          <a:lstStyle/>
          <a:p>
            <a:fld id="{B9713C8C-8E70-45D5-AE59-23E60168254E}" type="slidenum">
              <a:rPr lang="en-US" altLang="ja-JP" noProof="0" smtClean="0"/>
              <a:pPr/>
              <a:t>20</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6370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1AAF6-E970-901A-EC56-278976B80F9F}"/>
              </a:ext>
            </a:extLst>
          </p:cNvPr>
          <p:cNvSpPr>
            <a:spLocks noGrp="1"/>
          </p:cNvSpPr>
          <p:nvPr>
            <p:ph type="title"/>
          </p:nvPr>
        </p:nvSpPr>
        <p:spPr/>
        <p:txBody>
          <a:bodyPr>
            <a:normAutofit fontScale="90000"/>
          </a:bodyPr>
          <a:lstStyle/>
          <a:p>
            <a:r>
              <a:rPr lang="ja-JP" altLang="en-US" dirty="0">
                <a:solidFill>
                  <a:srgbClr val="0070C0"/>
                </a:solidFill>
              </a:rPr>
              <a:t>スパイ防止法の内容　その</a:t>
            </a:r>
            <a:r>
              <a:rPr lang="en-US" altLang="ja-JP" dirty="0">
                <a:solidFill>
                  <a:srgbClr val="0070C0"/>
                </a:solidFill>
              </a:rPr>
              <a:t>3</a:t>
            </a:r>
            <a:br>
              <a:rPr lang="ja-JP" altLang="en-US" dirty="0">
                <a:solidFill>
                  <a:srgbClr val="0070C0"/>
                </a:solidFill>
              </a:rPr>
            </a:br>
            <a:r>
              <a:rPr lang="ja-JP" altLang="ja-JP" dirty="0">
                <a:solidFill>
                  <a:srgbClr val="0070C0"/>
                </a:solidFill>
              </a:rPr>
              <a:t>中央情報機関</a:t>
            </a:r>
            <a:r>
              <a:rPr lang="en-US" altLang="ja-JP" dirty="0">
                <a:solidFill>
                  <a:srgbClr val="0070C0"/>
                </a:solidFill>
              </a:rPr>
              <a:t>(JCIA)</a:t>
            </a:r>
            <a:r>
              <a:rPr lang="ja-JP" altLang="ja-JP" dirty="0">
                <a:solidFill>
                  <a:srgbClr val="0070C0"/>
                </a:solidFill>
              </a:rPr>
              <a:t>の設立</a:t>
            </a:r>
            <a:br>
              <a:rPr lang="ja-JP" altLang="ja-JP" dirty="0">
                <a:solidFill>
                  <a:srgbClr val="0070C0"/>
                </a:solidFill>
              </a:rPr>
            </a:br>
            <a:endParaRPr kumimoji="1" lang="ja-JP" altLang="en-US" dirty="0">
              <a:solidFill>
                <a:srgbClr val="0070C0"/>
              </a:solidFill>
            </a:endParaRPr>
          </a:p>
        </p:txBody>
      </p:sp>
      <p:sp>
        <p:nvSpPr>
          <p:cNvPr id="3" name="コンテンツ プレースホルダー 2">
            <a:extLst>
              <a:ext uri="{FF2B5EF4-FFF2-40B4-BE49-F238E27FC236}">
                <a16:creationId xmlns:a16="http://schemas.microsoft.com/office/drawing/2014/main" id="{E38E6E58-B0FB-34B7-23FF-2ABD4ED47AF9}"/>
              </a:ext>
            </a:extLst>
          </p:cNvPr>
          <p:cNvSpPr>
            <a:spLocks noGrp="1"/>
          </p:cNvSpPr>
          <p:nvPr>
            <p:ph idx="1"/>
          </p:nvPr>
        </p:nvSpPr>
        <p:spPr>
          <a:xfrm>
            <a:off x="828040" y="1686560"/>
            <a:ext cx="10515600" cy="4160520"/>
          </a:xfrm>
        </p:spPr>
        <p:txBody>
          <a:bodyPr>
            <a:noAutofit/>
          </a:bodyPr>
          <a:lstStyle/>
          <a:p>
            <a:r>
              <a:rPr lang="ja-JP" altLang="ja-JP" sz="2400" b="1" dirty="0"/>
              <a:t>注目されるのは、情報機関の設立が、日本維新の会と保守党という複数の政党から打ち出されていることである。</a:t>
            </a:r>
            <a:r>
              <a:rPr lang="en-US" altLang="ja-JP" sz="2400" b="1" dirty="0">
                <a:solidFill>
                  <a:srgbClr val="C00000"/>
                </a:solidFill>
              </a:rPr>
              <a:t>JCIA</a:t>
            </a:r>
            <a:r>
              <a:rPr lang="ja-JP" altLang="ja-JP" sz="2400" b="1" dirty="0">
                <a:solidFill>
                  <a:srgbClr val="C00000"/>
                </a:solidFill>
              </a:rPr>
              <a:t>＝内閣情報局を、関連する機関を統合して設立することが、スパイ防止対策の決め手として打ち出される可能性がある。</a:t>
            </a:r>
            <a:endParaRPr lang="ja-JP" altLang="en-US" sz="2400" b="1" dirty="0">
              <a:solidFill>
                <a:srgbClr val="C00000"/>
              </a:solidFill>
            </a:endParaRPr>
          </a:p>
          <a:p>
            <a:r>
              <a:rPr lang="ja-JP" altLang="ja-JP" sz="2400" b="1" dirty="0"/>
              <a:t>スパイ防止法も、情報機関も、世界の主要国にはどこにもあるということが推進する側から声高に宣伝されている。</a:t>
            </a:r>
          </a:p>
          <a:p>
            <a:r>
              <a:rPr lang="ja-JP" altLang="ja-JP" sz="2400" b="1" dirty="0"/>
              <a:t>この機関に統合される可能性のある情報機関としては、次のような機関が想定される。</a:t>
            </a:r>
          </a:p>
          <a:p>
            <a:r>
              <a:rPr lang="ja-JP" altLang="ja-JP" sz="2400" b="1" dirty="0"/>
              <a:t>国家安全保障担当首相補佐官</a:t>
            </a:r>
            <a:r>
              <a:rPr lang="en-US" altLang="ja-JP" sz="2400" b="1" dirty="0"/>
              <a:t>/</a:t>
            </a:r>
            <a:r>
              <a:rPr lang="ja-JP" altLang="ja-JP" sz="2400" b="1" dirty="0"/>
              <a:t>内閣情報官・内閣情報調査室</a:t>
            </a:r>
            <a:r>
              <a:rPr lang="en-US" altLang="ja-JP" sz="2400" b="1" dirty="0"/>
              <a:t>/</a:t>
            </a:r>
            <a:r>
              <a:rPr lang="ja-JP" altLang="ja-JP" sz="2400" b="1" dirty="0"/>
              <a:t>国家安全保障会議・国家安全保障局</a:t>
            </a:r>
          </a:p>
          <a:p>
            <a:r>
              <a:rPr lang="ja-JP" altLang="ja-JP" sz="2400" b="1" dirty="0"/>
              <a:t>自衛隊　情報保全隊</a:t>
            </a:r>
            <a:r>
              <a:rPr lang="en-US" altLang="ja-JP" sz="2400" b="1" dirty="0"/>
              <a:t>/</a:t>
            </a:r>
            <a:r>
              <a:rPr lang="ja-JP" altLang="ja-JP" sz="2400" b="1" dirty="0"/>
              <a:t>警察庁　サイバー警察局・各県警の警備公安警察部門</a:t>
            </a:r>
          </a:p>
          <a:p>
            <a:r>
              <a:rPr lang="ja-JP" altLang="ja-JP" sz="2400" b="1" dirty="0"/>
              <a:t>内閣府土地規制法事務局</a:t>
            </a:r>
            <a:r>
              <a:rPr lang="en-US" altLang="ja-JP" sz="2400" b="1" dirty="0"/>
              <a:t>/</a:t>
            </a:r>
            <a:r>
              <a:rPr lang="ja-JP" altLang="ja-JP" sz="2400" b="1" dirty="0"/>
              <a:t>経済産業省貿易経済安全保障局</a:t>
            </a:r>
          </a:p>
          <a:p>
            <a:endParaRPr lang="ja-JP" altLang="en-US" sz="2400" b="1" dirty="0"/>
          </a:p>
          <a:p>
            <a:endParaRPr kumimoji="1" lang="ja-JP" altLang="en-US" sz="2400" b="1" dirty="0"/>
          </a:p>
        </p:txBody>
      </p:sp>
      <p:sp>
        <p:nvSpPr>
          <p:cNvPr id="4" name="日付プレースホルダー 3">
            <a:extLst>
              <a:ext uri="{FF2B5EF4-FFF2-40B4-BE49-F238E27FC236}">
                <a16:creationId xmlns:a16="http://schemas.microsoft.com/office/drawing/2014/main" id="{266F5791-6D16-0129-62D1-F378F5819040}"/>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87580DA2-B0F7-06B5-D66F-D705B783BEE5}"/>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920330AB-9DE0-7BFE-7DE0-D1504B1BD447}"/>
              </a:ext>
            </a:extLst>
          </p:cNvPr>
          <p:cNvSpPr>
            <a:spLocks noGrp="1"/>
          </p:cNvSpPr>
          <p:nvPr>
            <p:ph type="sldNum" sz="quarter" idx="12"/>
          </p:nvPr>
        </p:nvSpPr>
        <p:spPr/>
        <p:txBody>
          <a:bodyPr/>
          <a:lstStyle/>
          <a:p>
            <a:fld id="{B9713C8C-8E70-45D5-AE59-23E60168254E}" type="slidenum">
              <a:rPr lang="en-US" altLang="ja-JP" noProof="0" smtClean="0"/>
              <a:pPr/>
              <a:t>21</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6482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5E727A-832A-0D5E-00D9-E615D2E565E4}"/>
              </a:ext>
            </a:extLst>
          </p:cNvPr>
          <p:cNvSpPr>
            <a:spLocks noGrp="1"/>
          </p:cNvSpPr>
          <p:nvPr>
            <p:ph type="title"/>
          </p:nvPr>
        </p:nvSpPr>
        <p:spPr/>
        <p:txBody>
          <a:bodyPr/>
          <a:lstStyle/>
          <a:p>
            <a:r>
              <a:rPr kumimoji="1" lang="ja-JP" altLang="en-US" dirty="0">
                <a:solidFill>
                  <a:srgbClr val="0070C0"/>
                </a:solidFill>
              </a:rPr>
              <a:t>スパイ防止法の内容　その</a:t>
            </a:r>
            <a:r>
              <a:rPr kumimoji="1" lang="en-US" altLang="ja-JP" dirty="0">
                <a:solidFill>
                  <a:srgbClr val="0070C0"/>
                </a:solidFill>
              </a:rPr>
              <a:t>4</a:t>
            </a:r>
            <a:br>
              <a:rPr kumimoji="1" lang="ja-JP" altLang="en-US" dirty="0">
                <a:solidFill>
                  <a:srgbClr val="0070C0"/>
                </a:solidFill>
              </a:rPr>
            </a:br>
            <a:r>
              <a:rPr lang="ja-JP" altLang="en-US" dirty="0">
                <a:solidFill>
                  <a:srgbClr val="0070C0"/>
                </a:solidFill>
              </a:rPr>
              <a:t>「外国勢力活動透明化法案」</a:t>
            </a:r>
            <a:endParaRPr kumimoji="1" lang="ja-JP" altLang="en-US" dirty="0">
              <a:solidFill>
                <a:srgbClr val="0070C0"/>
              </a:solidFill>
            </a:endParaRPr>
          </a:p>
        </p:txBody>
      </p:sp>
      <p:sp>
        <p:nvSpPr>
          <p:cNvPr id="3" name="コンテンツ プレースホルダー 2">
            <a:extLst>
              <a:ext uri="{FF2B5EF4-FFF2-40B4-BE49-F238E27FC236}">
                <a16:creationId xmlns:a16="http://schemas.microsoft.com/office/drawing/2014/main" id="{33865456-AABF-6C13-6D69-D000AA5F2E43}"/>
              </a:ext>
            </a:extLst>
          </p:cNvPr>
          <p:cNvSpPr>
            <a:spLocks noGrp="1"/>
          </p:cNvSpPr>
          <p:nvPr>
            <p:ph idx="1"/>
          </p:nvPr>
        </p:nvSpPr>
        <p:spPr/>
        <p:txBody>
          <a:bodyPr/>
          <a:lstStyle/>
          <a:p>
            <a:r>
              <a:rPr lang="ja-JP" altLang="en-US" b="1" dirty="0"/>
              <a:t>「外国勢力活動透明化法案」では、外国勢力の日本国内でのロビー活動の内容や資金源、保有資産を登録し、一部を公開するとした。登録について審査・監督する独立機関を設け、制度の運用状況を定期的に点検・評価し、国会に報告する。</a:t>
            </a:r>
          </a:p>
          <a:p>
            <a:r>
              <a:rPr lang="ja-JP" altLang="en-US" b="1" dirty="0"/>
              <a:t>中国、ロシア、北朝鮮関連の外交官や民間団体などが徹底的にマークされ、排外主義があおられることになる。</a:t>
            </a:r>
          </a:p>
          <a:p>
            <a:r>
              <a:rPr lang="ja-JP" altLang="en-US" b="1" dirty="0"/>
              <a:t>市民団体についても、海外の市民団体と連携していると、外国勢力とみなされて監視対象とされる可能性がある。</a:t>
            </a:r>
          </a:p>
          <a:p>
            <a:endParaRPr kumimoji="1" lang="ja-JP" altLang="en-US" dirty="0"/>
          </a:p>
        </p:txBody>
      </p:sp>
      <p:sp>
        <p:nvSpPr>
          <p:cNvPr id="4" name="日付プレースホルダー 3">
            <a:extLst>
              <a:ext uri="{FF2B5EF4-FFF2-40B4-BE49-F238E27FC236}">
                <a16:creationId xmlns:a16="http://schemas.microsoft.com/office/drawing/2014/main" id="{A05CB55D-00EA-03C1-6446-4C1C1AD08100}"/>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4DFEDEFC-6185-BE79-9D0C-1AAC4A66E10A}"/>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A0550122-2B2E-E3CF-6834-A28278450A0B}"/>
              </a:ext>
            </a:extLst>
          </p:cNvPr>
          <p:cNvSpPr>
            <a:spLocks noGrp="1"/>
          </p:cNvSpPr>
          <p:nvPr>
            <p:ph type="sldNum" sz="quarter" idx="12"/>
          </p:nvPr>
        </p:nvSpPr>
        <p:spPr/>
        <p:txBody>
          <a:bodyPr/>
          <a:lstStyle/>
          <a:p>
            <a:fld id="{B9713C8C-8E70-45D5-AE59-23E60168254E}" type="slidenum">
              <a:rPr lang="en-US" altLang="ja-JP" noProof="0" smtClean="0"/>
              <a:pPr/>
              <a:t>22</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7957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271416-FBD7-5254-0536-22C093ACEE6C}"/>
              </a:ext>
            </a:extLst>
          </p:cNvPr>
          <p:cNvSpPr>
            <a:spLocks noGrp="1"/>
          </p:cNvSpPr>
          <p:nvPr>
            <p:ph type="title"/>
          </p:nvPr>
        </p:nvSpPr>
        <p:spPr/>
        <p:txBody>
          <a:bodyPr/>
          <a:lstStyle/>
          <a:p>
            <a:r>
              <a:rPr kumimoji="1" lang="ja-JP" altLang="en-US" dirty="0">
                <a:solidFill>
                  <a:srgbClr val="0070C0"/>
                </a:solidFill>
              </a:rPr>
              <a:t>スパイ防止法案の内容　その</a:t>
            </a:r>
            <a:r>
              <a:rPr kumimoji="1" lang="en-US" altLang="ja-JP" dirty="0">
                <a:solidFill>
                  <a:srgbClr val="0070C0"/>
                </a:solidFill>
              </a:rPr>
              <a:t>5</a:t>
            </a:r>
            <a:br>
              <a:rPr kumimoji="1" lang="ja-JP" altLang="en-US" dirty="0">
                <a:solidFill>
                  <a:srgbClr val="0070C0"/>
                </a:solidFill>
              </a:rPr>
            </a:br>
            <a:r>
              <a:rPr kumimoji="1" lang="ja-JP" altLang="en-US" dirty="0">
                <a:solidFill>
                  <a:srgbClr val="0070C0"/>
                </a:solidFill>
              </a:rPr>
              <a:t>「</a:t>
            </a:r>
            <a:r>
              <a:rPr lang="ja-JP" altLang="en-US" dirty="0">
                <a:solidFill>
                  <a:srgbClr val="0070C0"/>
                </a:solidFill>
              </a:rPr>
              <a:t>インテリジェンス関係者安全保護法案」</a:t>
            </a:r>
            <a:endParaRPr kumimoji="1" lang="ja-JP" altLang="en-US" dirty="0">
              <a:solidFill>
                <a:srgbClr val="0070C0"/>
              </a:solidFill>
            </a:endParaRPr>
          </a:p>
        </p:txBody>
      </p:sp>
      <p:sp>
        <p:nvSpPr>
          <p:cNvPr id="3" name="コンテンツ プレースホルダー 2">
            <a:extLst>
              <a:ext uri="{FF2B5EF4-FFF2-40B4-BE49-F238E27FC236}">
                <a16:creationId xmlns:a16="http://schemas.microsoft.com/office/drawing/2014/main" id="{E40055D6-E2B1-5D76-B8ED-C8290F32840F}"/>
              </a:ext>
            </a:extLst>
          </p:cNvPr>
          <p:cNvSpPr>
            <a:spLocks noGrp="1"/>
          </p:cNvSpPr>
          <p:nvPr>
            <p:ph idx="1"/>
          </p:nvPr>
        </p:nvSpPr>
        <p:spPr/>
        <p:txBody>
          <a:bodyPr/>
          <a:lstStyle/>
          <a:p>
            <a:r>
              <a:rPr lang="ja-JP" altLang="en-US" b="1" dirty="0"/>
              <a:t>関係者の安全を確保するため、仮装身分による活動を保障</a:t>
            </a:r>
          </a:p>
          <a:p>
            <a:r>
              <a:rPr lang="ja-JP" altLang="en-US" b="1" dirty="0"/>
              <a:t>スパイを公認する制度</a:t>
            </a:r>
          </a:p>
          <a:p>
            <a:r>
              <a:rPr lang="ja-JP" altLang="en-US" b="1" dirty="0"/>
              <a:t>情報機関の活動の秘密化がますます進み、民主的なチェックが困難になる</a:t>
            </a:r>
          </a:p>
          <a:p>
            <a:r>
              <a:rPr lang="ja-JP" altLang="en-US" b="1" dirty="0"/>
              <a:t>経済安保がらみの大河原化工機事件のような冤罪事件において、捜査官の証人尋問などが、ますます困難となる可能性がある。</a:t>
            </a:r>
          </a:p>
          <a:p>
            <a:endParaRPr kumimoji="1" lang="ja-JP" altLang="en-US" dirty="0"/>
          </a:p>
        </p:txBody>
      </p:sp>
      <p:sp>
        <p:nvSpPr>
          <p:cNvPr id="4" name="日付プレースホルダー 3">
            <a:extLst>
              <a:ext uri="{FF2B5EF4-FFF2-40B4-BE49-F238E27FC236}">
                <a16:creationId xmlns:a16="http://schemas.microsoft.com/office/drawing/2014/main" id="{3663162A-E9C7-1A9F-4F95-12E44A0299E4}"/>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E9A45BFD-5F63-0072-9605-662EAF7C6D10}"/>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F8382314-A580-FBB7-1617-F874FEFFD10C}"/>
              </a:ext>
            </a:extLst>
          </p:cNvPr>
          <p:cNvSpPr>
            <a:spLocks noGrp="1"/>
          </p:cNvSpPr>
          <p:nvPr>
            <p:ph type="sldNum" sz="quarter" idx="12"/>
          </p:nvPr>
        </p:nvSpPr>
        <p:spPr/>
        <p:txBody>
          <a:bodyPr/>
          <a:lstStyle/>
          <a:p>
            <a:fld id="{B9713C8C-8E70-45D5-AE59-23E60168254E}" type="slidenum">
              <a:rPr lang="en-US" altLang="ja-JP" noProof="0" smtClean="0"/>
              <a:pPr/>
              <a:t>23</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16756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3169FE-1DD9-6427-E6AB-3212EEF6B48D}"/>
              </a:ext>
            </a:extLst>
          </p:cNvPr>
          <p:cNvSpPr>
            <a:spLocks noGrp="1"/>
          </p:cNvSpPr>
          <p:nvPr>
            <p:ph type="title"/>
          </p:nvPr>
        </p:nvSpPr>
        <p:spPr/>
        <p:txBody>
          <a:bodyPr>
            <a:normAutofit fontScale="90000"/>
          </a:bodyPr>
          <a:lstStyle/>
          <a:p>
            <a:r>
              <a:rPr lang="ja-JP" altLang="ja-JP" dirty="0"/>
              <a:t>中国を仮想敵としている</a:t>
            </a:r>
            <a:r>
              <a:rPr lang="en-US" altLang="ja-JP" dirty="0"/>
              <a:t>2022</a:t>
            </a:r>
            <a:r>
              <a:rPr lang="ja-JP" altLang="ja-JP" dirty="0"/>
              <a:t>安保三文書はスパイ防止法の前提である</a:t>
            </a:r>
            <a:br>
              <a:rPr lang="ja-JP" altLang="ja-JP" dirty="0"/>
            </a:br>
            <a:endParaRPr kumimoji="1" lang="ja-JP" altLang="en-US" dirty="0"/>
          </a:p>
        </p:txBody>
      </p:sp>
      <p:sp>
        <p:nvSpPr>
          <p:cNvPr id="3" name="日付プレースホルダー 2">
            <a:extLst>
              <a:ext uri="{FF2B5EF4-FFF2-40B4-BE49-F238E27FC236}">
                <a16:creationId xmlns:a16="http://schemas.microsoft.com/office/drawing/2014/main" id="{F8511FF6-FC3A-353C-C326-5FEB7A53E91C}"/>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49EDBC43-6031-7E1A-9C6D-0FD1B5595D30}"/>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78B878B5-7C05-0AA6-9A47-04B3094F9CF4}"/>
              </a:ext>
            </a:extLst>
          </p:cNvPr>
          <p:cNvSpPr>
            <a:spLocks noGrp="1"/>
          </p:cNvSpPr>
          <p:nvPr>
            <p:ph type="sldNum" sz="quarter" idx="12"/>
          </p:nvPr>
        </p:nvSpPr>
        <p:spPr/>
        <p:txBody>
          <a:bodyPr/>
          <a:lstStyle/>
          <a:p>
            <a:fld id="{B9713C8C-8E70-45D5-AE59-23E60168254E}" type="slidenum">
              <a:rPr lang="en-US" altLang="ja-JP" noProof="0" smtClean="0"/>
              <a:pPr/>
              <a:t>24</a:t>
            </a:fld>
            <a:endParaRPr lang="ja-JP" altLang="en-US" noProof="0">
              <a:latin typeface="Meiryo UI" panose="020B0604030504040204" pitchFamily="50" charset="-128"/>
              <a:ea typeface="Meiryo UI" panose="020B0604030504040204" pitchFamily="50" charset="-128"/>
            </a:endParaRPr>
          </a:p>
        </p:txBody>
      </p:sp>
      <p:pic>
        <p:nvPicPr>
          <p:cNvPr id="8" name="コンテンツ プレースホルダー 7" descr="新聞に印刷された文字&#10;&#10;AI 生成コンテンツは誤りを含む可能性があります。">
            <a:extLst>
              <a:ext uri="{FF2B5EF4-FFF2-40B4-BE49-F238E27FC236}">
                <a16:creationId xmlns:a16="http://schemas.microsoft.com/office/drawing/2014/main" id="{3FEC4AF9-B2A5-0E77-7A8F-64715F7B7E5B}"/>
              </a:ext>
            </a:extLst>
          </p:cNvPr>
          <p:cNvPicPr>
            <a:picLocks noGrp="1" noChangeAspect="1"/>
          </p:cNvPicPr>
          <p:nvPr>
            <p:ph sz="quarter" idx="13"/>
          </p:nvPr>
        </p:nvPicPr>
        <p:blipFill>
          <a:blip r:embed="rId2"/>
          <a:stretch>
            <a:fillRect/>
          </a:stretch>
        </p:blipFill>
        <p:spPr>
          <a:xfrm>
            <a:off x="6742906" y="873125"/>
            <a:ext cx="4603750" cy="5111750"/>
          </a:xfrm>
        </p:spPr>
      </p:pic>
    </p:spTree>
    <p:extLst>
      <p:ext uri="{BB962C8B-B14F-4D97-AF65-F5344CB8AC3E}">
        <p14:creationId xmlns:p14="http://schemas.microsoft.com/office/powerpoint/2010/main" val="2351104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FFA1A5-AB9B-A5E4-FDA3-1C0582545BF0}"/>
              </a:ext>
            </a:extLst>
          </p:cNvPr>
          <p:cNvSpPr>
            <a:spLocks noGrp="1"/>
          </p:cNvSpPr>
          <p:nvPr>
            <p:ph type="title"/>
          </p:nvPr>
        </p:nvSpPr>
        <p:spPr>
          <a:xfrm>
            <a:off x="838200" y="365125"/>
            <a:ext cx="10771094" cy="1325563"/>
          </a:xfrm>
        </p:spPr>
        <p:txBody>
          <a:bodyPr/>
          <a:lstStyle/>
          <a:p>
            <a:r>
              <a:rPr kumimoji="1" lang="en-US" altLang="ja-JP" dirty="0">
                <a:solidFill>
                  <a:srgbClr val="C00000"/>
                </a:solidFill>
                <a:latin typeface="Meiryo UI" panose="020B0604030504040204" pitchFamily="50" charset="-128"/>
                <a:ea typeface="Meiryo UI" panose="020B0604030504040204" pitchFamily="50" charset="-128"/>
              </a:rPr>
              <a:t>2022</a:t>
            </a:r>
            <a:r>
              <a:rPr kumimoji="1" lang="ja-JP" altLang="en-US" dirty="0">
                <a:solidFill>
                  <a:srgbClr val="C00000"/>
                </a:solidFill>
                <a:latin typeface="Meiryo UI" panose="020B0604030504040204" pitchFamily="50" charset="-128"/>
                <a:ea typeface="Meiryo UI" panose="020B0604030504040204" pitchFamily="50" charset="-128"/>
              </a:rPr>
              <a:t>安保三文書は中国を仮想敵としている</a:t>
            </a:r>
          </a:p>
        </p:txBody>
      </p:sp>
      <p:sp>
        <p:nvSpPr>
          <p:cNvPr id="3" name="コンテンツ プレースホルダー 2">
            <a:extLst>
              <a:ext uri="{FF2B5EF4-FFF2-40B4-BE49-F238E27FC236}">
                <a16:creationId xmlns:a16="http://schemas.microsoft.com/office/drawing/2014/main" id="{5E979CEB-AE7E-9728-408B-55475F1F8111}"/>
              </a:ext>
            </a:extLst>
          </p:cNvPr>
          <p:cNvSpPr>
            <a:spLocks noGrp="1"/>
          </p:cNvSpPr>
          <p:nvPr>
            <p:ph idx="1"/>
          </p:nvPr>
        </p:nvSpPr>
        <p:spPr>
          <a:xfrm>
            <a:off x="784410" y="1488142"/>
            <a:ext cx="10860741" cy="4868208"/>
          </a:xfrm>
        </p:spPr>
        <p:txBody>
          <a:bodyPr>
            <a:noAutofit/>
          </a:bodyPr>
          <a:lstStyle/>
          <a:p>
            <a:pPr algn="l"/>
            <a:r>
              <a:rPr lang="en-US" altLang="ja-JP" sz="2000" b="1" i="0" dirty="0">
                <a:solidFill>
                  <a:srgbClr val="050505"/>
                </a:solidFill>
                <a:effectLst/>
              </a:rPr>
              <a:t>2022</a:t>
            </a:r>
            <a:r>
              <a:rPr lang="ja-JP" altLang="en-US" sz="2000" b="1" i="0" dirty="0">
                <a:solidFill>
                  <a:srgbClr val="050505"/>
                </a:solidFill>
                <a:effectLst/>
              </a:rPr>
              <a:t>年</a:t>
            </a:r>
            <a:r>
              <a:rPr lang="en-US" altLang="ja-JP" sz="2000" b="1" i="0" dirty="0">
                <a:solidFill>
                  <a:srgbClr val="050505"/>
                </a:solidFill>
                <a:effectLst/>
              </a:rPr>
              <a:t>12</a:t>
            </a:r>
            <a:r>
              <a:rPr lang="ja-JP" altLang="en-US" sz="2000" b="1" i="0" dirty="0">
                <a:solidFill>
                  <a:srgbClr val="050505"/>
                </a:solidFill>
                <a:effectLst/>
              </a:rPr>
              <a:t>月</a:t>
            </a:r>
            <a:r>
              <a:rPr lang="en-US" altLang="ja-JP" sz="2000" b="1" i="0" dirty="0">
                <a:solidFill>
                  <a:srgbClr val="050505"/>
                </a:solidFill>
                <a:effectLst/>
              </a:rPr>
              <a:t>16</a:t>
            </a:r>
            <a:r>
              <a:rPr lang="ja-JP" altLang="en-US" sz="2000" b="1" i="0" dirty="0">
                <a:solidFill>
                  <a:srgbClr val="050505"/>
                </a:solidFill>
                <a:effectLst/>
              </a:rPr>
              <a:t>日 「国家安全保障戦略」 「国家防衛戦略」 「防衛力整備計画」が、閣議決定された。そのポイントは、反撃能力（敵基地攻撃能力）の保有・長射程ミサイルの増強、防衛力強化に向けて</a:t>
            </a:r>
            <a:r>
              <a:rPr lang="en-US" altLang="ja-JP" sz="2000" b="1" i="0" dirty="0">
                <a:solidFill>
                  <a:srgbClr val="050505"/>
                </a:solidFill>
                <a:effectLst/>
              </a:rPr>
              <a:t>2023</a:t>
            </a:r>
            <a:r>
              <a:rPr lang="ja-JP" altLang="en-US" sz="2000" b="1" i="0" dirty="0">
                <a:solidFill>
                  <a:srgbClr val="050505"/>
                </a:solidFill>
                <a:effectLst/>
              </a:rPr>
              <a:t>年度から</a:t>
            </a:r>
            <a:r>
              <a:rPr lang="en-US" altLang="ja-JP" sz="2000" b="1" i="0" dirty="0">
                <a:solidFill>
                  <a:srgbClr val="050505"/>
                </a:solidFill>
                <a:effectLst/>
              </a:rPr>
              <a:t>5</a:t>
            </a:r>
            <a:r>
              <a:rPr lang="ja-JP" altLang="en-US" sz="2000" b="1" i="0" dirty="0">
                <a:solidFill>
                  <a:srgbClr val="050505"/>
                </a:solidFill>
                <a:effectLst/>
              </a:rPr>
              <a:t>年間の防衛費を約</a:t>
            </a:r>
            <a:r>
              <a:rPr lang="en-US" altLang="ja-JP" sz="2000" b="1" i="0" dirty="0">
                <a:solidFill>
                  <a:srgbClr val="050505"/>
                </a:solidFill>
                <a:effectLst/>
              </a:rPr>
              <a:t>43</a:t>
            </a:r>
            <a:r>
              <a:rPr lang="ja-JP" altLang="en-US" sz="2000" b="1" i="0" dirty="0">
                <a:solidFill>
                  <a:srgbClr val="050505"/>
                </a:solidFill>
                <a:effectLst/>
              </a:rPr>
              <a:t>兆円に増額がなされる。</a:t>
            </a:r>
          </a:p>
          <a:p>
            <a:pPr algn="l"/>
            <a:r>
              <a:rPr lang="ja-JP" altLang="en-US" sz="2000" b="1" i="0" dirty="0">
                <a:solidFill>
                  <a:srgbClr val="050505"/>
                </a:solidFill>
                <a:effectLst/>
              </a:rPr>
              <a:t>新国家安全保障戦略は</a:t>
            </a:r>
            <a:r>
              <a:rPr lang="ja-JP" altLang="en-US" sz="2000" b="1" i="0" dirty="0">
                <a:solidFill>
                  <a:srgbClr val="C00000"/>
                </a:solidFill>
                <a:effectLst/>
              </a:rPr>
              <a:t>中国について、「対外的な姿勢や軍事動向等は、我が国と国際社会の深刻な懸念事項であり（中略）これまでにない最大の戦略的な挑戦である</a:t>
            </a:r>
            <a:r>
              <a:rPr lang="ja-JP" altLang="en-US" sz="2000" b="1" i="0" dirty="0">
                <a:solidFill>
                  <a:srgbClr val="050505"/>
                </a:solidFill>
                <a:effectLst/>
              </a:rPr>
              <a:t>」とした。</a:t>
            </a:r>
          </a:p>
          <a:p>
            <a:pPr algn="l"/>
            <a:r>
              <a:rPr lang="ja-JP" altLang="en-US" sz="2000" b="1" i="0" dirty="0">
                <a:solidFill>
                  <a:srgbClr val="050505"/>
                </a:solidFill>
                <a:effectLst/>
              </a:rPr>
              <a:t>敵基地攻撃能力の「敵基地」として中国の軍事基地を標的とすることが容認される。沖縄の南西諸島に米軍と自衛隊が機動展開し、中国を攻撃する新戦略が合法化されることになる。</a:t>
            </a:r>
          </a:p>
          <a:p>
            <a:pPr algn="l"/>
            <a:r>
              <a:rPr lang="ja-JP" altLang="en-US" sz="2000" b="1" i="0" dirty="0">
                <a:solidFill>
                  <a:srgbClr val="050505"/>
                </a:solidFill>
                <a:effectLst/>
              </a:rPr>
              <a:t>「</a:t>
            </a:r>
            <a:r>
              <a:rPr lang="ja-JP" altLang="en-US" sz="2000" b="1" i="0" dirty="0">
                <a:solidFill>
                  <a:srgbClr val="C00000"/>
                </a:solidFill>
                <a:effectLst/>
              </a:rPr>
              <a:t>力による現状変更があれば、（日本は）同盟国、同志国とともに抑止する</a:t>
            </a:r>
            <a:r>
              <a:rPr lang="ja-JP" altLang="en-US" sz="2000" b="1" i="0" dirty="0">
                <a:solidFill>
                  <a:srgbClr val="050505"/>
                </a:solidFill>
                <a:effectLst/>
              </a:rPr>
              <a:t>」ということの意味は、中国の台湾侵攻の準備段階で、沖縄に展開する米軍・自衛隊のどちらかが先制的に反撃することがありうる。中国が台湾に進攻した場合に、中国が、米軍、日本に対しては全く攻撃していない段階で、米軍に先んじて自衛隊が中国にミサイルを撃ち込み、日中両国が交戦状況になることもありうる。</a:t>
            </a:r>
            <a:endParaRPr kumimoji="1" lang="ja-JP" altLang="en-US" sz="2000" dirty="0">
              <a:latin typeface="Meiryo UI" panose="020B0604030504040204" pitchFamily="50" charset="-128"/>
              <a:ea typeface="Meiryo UI" panose="020B0604030504040204" pitchFamily="50" charset="-128"/>
            </a:endParaRPr>
          </a:p>
        </p:txBody>
      </p:sp>
      <p:sp>
        <p:nvSpPr>
          <p:cNvPr id="4" name="日付プレースホルダー 3">
            <a:extLst>
              <a:ext uri="{FF2B5EF4-FFF2-40B4-BE49-F238E27FC236}">
                <a16:creationId xmlns:a16="http://schemas.microsoft.com/office/drawing/2014/main" id="{EEAEB787-F26F-D251-4226-B238EA900DF7}"/>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C365B1C8-EAC9-CB72-00BE-39D4CA4B72F8}"/>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7439819A-4F4D-A97B-D2CE-5A4B22EEA141}"/>
              </a:ext>
            </a:extLst>
          </p:cNvPr>
          <p:cNvSpPr>
            <a:spLocks noGrp="1"/>
          </p:cNvSpPr>
          <p:nvPr>
            <p:ph type="sldNum" sz="quarter" idx="12"/>
          </p:nvPr>
        </p:nvSpPr>
        <p:spPr/>
        <p:txBody>
          <a:bodyPr/>
          <a:lstStyle/>
          <a:p>
            <a:fld id="{B9713C8C-8E70-45D5-AE59-23E60168254E}" type="slidenum">
              <a:rPr lang="en-US" altLang="ja-JP" noProof="0" smtClean="0"/>
              <a:pPr/>
              <a:t>25</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7391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87A53D-D307-BC95-5E30-442C0FE4AC54}"/>
              </a:ext>
            </a:extLst>
          </p:cNvPr>
          <p:cNvSpPr>
            <a:spLocks noGrp="1"/>
          </p:cNvSpPr>
          <p:nvPr>
            <p:ph type="title"/>
          </p:nvPr>
        </p:nvSpPr>
        <p:spPr/>
        <p:txBody>
          <a:bodyPr>
            <a:normAutofit fontScale="90000"/>
          </a:bodyPr>
          <a:lstStyle/>
          <a:p>
            <a:r>
              <a:rPr lang="ja-JP" altLang="ja-JP" dirty="0"/>
              <a:t>経済安保法が生み出した「外部」概念がスパイ防止法案のキー概念となるだろう</a:t>
            </a:r>
            <a:br>
              <a:rPr lang="ja-JP" altLang="ja-JP" dirty="0"/>
            </a:br>
            <a:endParaRPr kumimoji="1" lang="ja-JP" alt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D6A03A4B-C7A8-3180-7A81-ED65AE79968C}"/>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969BD562-C80C-19A7-1D05-1A258756E3EC}"/>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D92F0644-AFC9-0D3E-DCB9-5619E6ADFC92}"/>
              </a:ext>
            </a:extLst>
          </p:cNvPr>
          <p:cNvSpPr>
            <a:spLocks noGrp="1"/>
          </p:cNvSpPr>
          <p:nvPr>
            <p:ph type="sldNum" sz="quarter" idx="12"/>
          </p:nvPr>
        </p:nvSpPr>
        <p:spPr/>
        <p:txBody>
          <a:bodyPr/>
          <a:lstStyle/>
          <a:p>
            <a:fld id="{B9713C8C-8E70-45D5-AE59-23E60168254E}" type="slidenum">
              <a:rPr lang="en-US" altLang="ja-JP" noProof="0" smtClean="0"/>
              <a:pPr/>
              <a:t>26</a:t>
            </a:fld>
            <a:endParaRPr lang="ja-JP" altLang="en-US" noProof="0">
              <a:latin typeface="Meiryo UI" panose="020B0604030504040204" pitchFamily="50" charset="-128"/>
              <a:ea typeface="Meiryo UI" panose="020B0604030504040204" pitchFamily="50" charset="-128"/>
            </a:endParaRPr>
          </a:p>
        </p:txBody>
      </p:sp>
      <p:pic>
        <p:nvPicPr>
          <p:cNvPr id="8" name="コンテンツ プレースホルダー 7" descr="スーツを着た男性&#10;&#10;自動的に生成された説明">
            <a:extLst>
              <a:ext uri="{FF2B5EF4-FFF2-40B4-BE49-F238E27FC236}">
                <a16:creationId xmlns:a16="http://schemas.microsoft.com/office/drawing/2014/main" id="{A5D88067-B6DE-A81B-E7C7-614EF7BAB335}"/>
              </a:ext>
            </a:extLst>
          </p:cNvPr>
          <p:cNvPicPr>
            <a:picLocks noGrp="1" noChangeAspect="1"/>
          </p:cNvPicPr>
          <p:nvPr>
            <p:ph sz="quarter" idx="13"/>
          </p:nvPr>
        </p:nvPicPr>
        <p:blipFill>
          <a:blip r:embed="rId2"/>
          <a:stretch>
            <a:fillRect/>
          </a:stretch>
        </p:blipFill>
        <p:spPr>
          <a:xfrm>
            <a:off x="6735763" y="1430930"/>
            <a:ext cx="4618037" cy="2597645"/>
          </a:xfrm>
        </p:spPr>
      </p:pic>
      <p:sp>
        <p:nvSpPr>
          <p:cNvPr id="9" name="テキスト ボックス 8">
            <a:extLst>
              <a:ext uri="{FF2B5EF4-FFF2-40B4-BE49-F238E27FC236}">
                <a16:creationId xmlns:a16="http://schemas.microsoft.com/office/drawing/2014/main" id="{4F57B2D7-A7B9-571C-BB2C-0331B4187DC4}"/>
              </a:ext>
            </a:extLst>
          </p:cNvPr>
          <p:cNvSpPr txBox="1"/>
          <p:nvPr/>
        </p:nvSpPr>
        <p:spPr>
          <a:xfrm>
            <a:off x="6868160" y="4283615"/>
            <a:ext cx="4384291" cy="1200329"/>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小林鷹之経済安保担当大臣</a:t>
            </a:r>
          </a:p>
          <a:p>
            <a:r>
              <a:rPr kumimoji="1" lang="ja-JP" altLang="en-US"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現時点で予断を持って言及することは控えたい。</a:t>
            </a:r>
            <a:r>
              <a:rPr kumimoji="1" lang="ja-JP" altLang="en-US" sz="2400" b="1" dirty="0">
                <a:latin typeface="Meiryo UI" panose="020B0604030504040204" pitchFamily="50" charset="-128"/>
                <a:ea typeface="Meiryo UI" panose="020B0604030504040204" pitchFamily="50" charset="-128"/>
              </a:rPr>
              <a:t>」との答弁を連発</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8770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6F63AB-9DDE-7C40-1617-C4CFB296B749}"/>
              </a:ext>
            </a:extLst>
          </p:cNvPr>
          <p:cNvSpPr>
            <a:spLocks noGrp="1"/>
          </p:cNvSpPr>
          <p:nvPr>
            <p:ph type="title"/>
          </p:nvPr>
        </p:nvSpPr>
        <p:spPr>
          <a:xfrm>
            <a:off x="604520" y="365125"/>
            <a:ext cx="10906760" cy="1325563"/>
          </a:xfrm>
        </p:spPr>
        <p:txBody>
          <a:bodyPr>
            <a:normAutofit fontScale="90000"/>
          </a:bodyPr>
          <a:lstStyle/>
          <a:p>
            <a:r>
              <a:rPr lang="ja-JP" altLang="en-US" dirty="0"/>
              <a:t>中国から輸入が困難となっている重要物資の確保と中国製</a:t>
            </a:r>
            <a:r>
              <a:rPr lang="en-US" altLang="ja-JP" dirty="0"/>
              <a:t>IT</a:t>
            </a:r>
            <a:r>
              <a:rPr lang="ja-JP" altLang="en-US" dirty="0"/>
              <a:t>の基幹企業からの一掃が経済安保法の目的だ</a:t>
            </a:r>
            <a:r>
              <a:rPr lang="en-US" altLang="ja-JP" dirty="0"/>
              <a:t>!</a:t>
            </a:r>
            <a:br>
              <a:rPr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498B659F-E4AD-0B98-70B0-FD3F4A479FBA}"/>
              </a:ext>
            </a:extLst>
          </p:cNvPr>
          <p:cNvSpPr>
            <a:spLocks noGrp="1"/>
          </p:cNvSpPr>
          <p:nvPr>
            <p:ph idx="1"/>
          </p:nvPr>
        </p:nvSpPr>
        <p:spPr>
          <a:xfrm>
            <a:off x="751840" y="1584960"/>
            <a:ext cx="11074400" cy="4587240"/>
          </a:xfrm>
        </p:spPr>
        <p:txBody>
          <a:bodyPr>
            <a:noAutofit/>
          </a:bodyPr>
          <a:lstStyle/>
          <a:p>
            <a:r>
              <a:rPr lang="ja-JP" altLang="ja-JP" sz="2000" b="1" dirty="0"/>
              <a:t>年末に、この</a:t>
            </a:r>
            <a:r>
              <a:rPr lang="en-US" altLang="ja-JP" sz="2000" b="1" dirty="0"/>
              <a:t>3</a:t>
            </a:r>
            <a:r>
              <a:rPr lang="ja-JP" altLang="ja-JP" sz="2000" b="1" dirty="0"/>
              <a:t>文書の作られた</a:t>
            </a:r>
            <a:r>
              <a:rPr lang="en-US" altLang="ja-JP" sz="2000" b="1" dirty="0"/>
              <a:t>2022</a:t>
            </a:r>
            <a:r>
              <a:rPr lang="ja-JP" altLang="ja-JP" sz="2000" b="1" dirty="0"/>
              <a:t>年の通常国会で成立した経済安保法</a:t>
            </a:r>
            <a:r>
              <a:rPr lang="ja-JP" altLang="en-US" sz="2000" b="1" dirty="0"/>
              <a:t>の概要</a:t>
            </a:r>
            <a:endParaRPr lang="ja-JP" altLang="ja-JP" sz="2000" b="1" dirty="0"/>
          </a:p>
          <a:p>
            <a:r>
              <a:rPr lang="en-US" altLang="ja-JP" sz="2000" b="1" dirty="0"/>
              <a:t>1)</a:t>
            </a:r>
            <a:r>
              <a:rPr lang="ja-JP" altLang="ja-JP" sz="2000" b="1" dirty="0"/>
              <a:t>特定重要物資の</a:t>
            </a:r>
            <a:r>
              <a:rPr lang="ja-JP" altLang="en-US" sz="2000" b="1" dirty="0">
                <a:solidFill>
                  <a:srgbClr val="C00000"/>
                </a:solidFill>
              </a:rPr>
              <a:t>外部</a:t>
            </a:r>
            <a:r>
              <a:rPr lang="ja-JP" altLang="en-US" sz="2000" b="1" dirty="0"/>
              <a:t>に依存しない</a:t>
            </a:r>
            <a:r>
              <a:rPr lang="ja-JP" altLang="ja-JP" sz="2000" b="1" dirty="0"/>
              <a:t>安定的な供給（サプライチェーン）の強化</a:t>
            </a:r>
          </a:p>
          <a:p>
            <a:r>
              <a:rPr lang="en-US" altLang="ja-JP" sz="2000" b="1" dirty="0"/>
              <a:t>2)</a:t>
            </a:r>
            <a:r>
              <a:rPr lang="ja-JP" altLang="ja-JP" sz="2000" b="1" dirty="0">
                <a:solidFill>
                  <a:srgbClr val="C00000"/>
                </a:solidFill>
              </a:rPr>
              <a:t>外部</a:t>
            </a:r>
            <a:r>
              <a:rPr lang="ja-JP" altLang="ja-JP" sz="2000" b="1" dirty="0"/>
              <a:t>からの攻撃に備えた基幹インフラ役務の重要設備の導入・維持管理等の委託の事前審査</a:t>
            </a:r>
          </a:p>
          <a:p>
            <a:r>
              <a:rPr lang="en-US" altLang="ja-JP" sz="2000" b="1" dirty="0"/>
              <a:t>3)</a:t>
            </a:r>
            <a:r>
              <a:rPr lang="ja-JP" altLang="ja-JP" sz="2000" b="1" dirty="0"/>
              <a:t>先端的な重要技術の研究開発の官民協力</a:t>
            </a:r>
          </a:p>
          <a:p>
            <a:r>
              <a:rPr lang="en-US" altLang="ja-JP" sz="2000" b="1" dirty="0"/>
              <a:t>4)</a:t>
            </a:r>
            <a:r>
              <a:rPr lang="ja-JP" altLang="ja-JP" sz="2000" b="1" dirty="0"/>
              <a:t>原子力や高度な武器に関する技術の特許非公開</a:t>
            </a:r>
            <a:r>
              <a:rPr lang="en-US" altLang="ja-JP" sz="2000" b="1" dirty="0"/>
              <a:t>4</a:t>
            </a:r>
            <a:r>
              <a:rPr lang="ja-JP" altLang="ja-JP" sz="2000" b="1" dirty="0"/>
              <a:t>点を内容とするものだった。</a:t>
            </a:r>
          </a:p>
          <a:p>
            <a:r>
              <a:rPr lang="ja-JP" altLang="ja-JP" sz="2000" b="1" dirty="0"/>
              <a:t>特に、</a:t>
            </a:r>
            <a:r>
              <a:rPr lang="ja-JP" altLang="ja-JP" sz="2000" b="1" dirty="0">
                <a:solidFill>
                  <a:srgbClr val="C00000"/>
                </a:solidFill>
              </a:rPr>
              <a:t>中国から輸入が困難になっているレアメタル、抗生物質、肥料などについて、特定の企業に国が資金援助して第三国から輸入するスキームがつくられた。</a:t>
            </a:r>
            <a:r>
              <a:rPr lang="ja-JP" altLang="ja-JP" sz="2000" b="1" dirty="0"/>
              <a:t>中国から輸入できなくなっている特定重要物質の調達先が、重要経済安保情報となる。政治とつながる特定の企業だけが甘い汁を吸い、その他の企業は、市場から排除されることになる。</a:t>
            </a:r>
          </a:p>
          <a:p>
            <a:r>
              <a:rPr lang="ja-JP" altLang="ja-JP" sz="2000" b="1" dirty="0"/>
              <a:t>また、</a:t>
            </a:r>
            <a:r>
              <a:rPr lang="ja-JP" altLang="ja-JP" sz="2000" b="1" dirty="0">
                <a:solidFill>
                  <a:srgbClr val="C00000"/>
                </a:solidFill>
              </a:rPr>
              <a:t>日本の</a:t>
            </a:r>
            <a:r>
              <a:rPr lang="ja-JP" altLang="en-US" sz="2000" b="1" dirty="0">
                <a:solidFill>
                  <a:srgbClr val="C00000"/>
                </a:solidFill>
              </a:rPr>
              <a:t>基幹産業</a:t>
            </a:r>
            <a:r>
              <a:rPr lang="ja-JP" altLang="ja-JP" sz="2000" b="1" dirty="0">
                <a:solidFill>
                  <a:srgbClr val="C00000"/>
                </a:solidFill>
              </a:rPr>
              <a:t>から中国製</a:t>
            </a:r>
            <a:r>
              <a:rPr lang="en-US" altLang="ja-JP" sz="2000" b="1" dirty="0">
                <a:solidFill>
                  <a:srgbClr val="C00000"/>
                </a:solidFill>
              </a:rPr>
              <a:t>IT</a:t>
            </a:r>
            <a:r>
              <a:rPr lang="ja-JP" altLang="ja-JP" sz="2000" b="1" dirty="0">
                <a:solidFill>
                  <a:srgbClr val="C00000"/>
                </a:solidFill>
              </a:rPr>
              <a:t>を排除することが経済安保法の第二の目的</a:t>
            </a:r>
            <a:r>
              <a:rPr lang="ja-JP" altLang="ja-JP" sz="2000" b="1" dirty="0"/>
              <a:t>とされた。アメリカ政府は、</a:t>
            </a:r>
            <a:r>
              <a:rPr lang="en-US" altLang="ja-JP" sz="2000" b="1" dirty="0"/>
              <a:t>2020</a:t>
            </a:r>
            <a:r>
              <a:rPr lang="ja-JP" altLang="ja-JP" sz="2000" b="1" dirty="0"/>
              <a:t>年</a:t>
            </a:r>
            <a:r>
              <a:rPr lang="en-US" altLang="ja-JP" sz="2000" b="1" dirty="0"/>
              <a:t>8</a:t>
            </a:r>
            <a:r>
              <a:rPr lang="ja-JP" altLang="ja-JP" sz="2000" b="1" dirty="0"/>
              <a:t>月には、中国のファーウェイ社などの主要五社と政府調達企業との取引を禁じた。そして、米政府は中国五社の製品の利用の排除を日本政府にも迫っている。基幹インフラから中国系</a:t>
            </a:r>
            <a:r>
              <a:rPr lang="en-US" altLang="ja-JP" sz="2000" b="1" dirty="0"/>
              <a:t>IT</a:t>
            </a:r>
            <a:r>
              <a:rPr lang="ja-JP" altLang="ja-JP" sz="2000" b="1" dirty="0"/>
              <a:t>企業を強制的にの締め出すことは、日本から中国に対して経済戦争を仕掛けているようなものである。</a:t>
            </a:r>
            <a:endParaRPr kumimoji="1" lang="ja-JP" altLang="en-US" sz="2000" dirty="0"/>
          </a:p>
        </p:txBody>
      </p:sp>
      <p:sp>
        <p:nvSpPr>
          <p:cNvPr id="4" name="日付プレースホルダー 3">
            <a:extLst>
              <a:ext uri="{FF2B5EF4-FFF2-40B4-BE49-F238E27FC236}">
                <a16:creationId xmlns:a16="http://schemas.microsoft.com/office/drawing/2014/main" id="{D55D1982-5A1E-BB5E-A810-B72F84C775CE}"/>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9FBDF041-C5ED-633A-7DF2-99AE332845BE}"/>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A0D9F9B0-B903-6AA8-68D8-711CCDDF4CB9}"/>
              </a:ext>
            </a:extLst>
          </p:cNvPr>
          <p:cNvSpPr>
            <a:spLocks noGrp="1"/>
          </p:cNvSpPr>
          <p:nvPr>
            <p:ph type="sldNum" sz="quarter" idx="12"/>
          </p:nvPr>
        </p:nvSpPr>
        <p:spPr/>
        <p:txBody>
          <a:bodyPr/>
          <a:lstStyle/>
          <a:p>
            <a:fld id="{B9713C8C-8E70-45D5-AE59-23E60168254E}" type="slidenum">
              <a:rPr lang="en-US" altLang="ja-JP" noProof="0" smtClean="0"/>
              <a:pPr/>
              <a:t>27</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17028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23C380-8259-C9F6-0706-A21C188AE171}"/>
              </a:ext>
            </a:extLst>
          </p:cNvPr>
          <p:cNvSpPr>
            <a:spLocks noGrp="1"/>
          </p:cNvSpPr>
          <p:nvPr>
            <p:ph type="title"/>
          </p:nvPr>
        </p:nvSpPr>
        <p:spPr/>
        <p:txBody>
          <a:bodyPr/>
          <a:lstStyle/>
          <a:p>
            <a:r>
              <a:rPr lang="ja-JP" altLang="ja-JP" dirty="0"/>
              <a:t>経済安保法の「外部」は中国であることは法成立の段階では隠された。</a:t>
            </a:r>
            <a:endParaRPr kumimoji="1" lang="ja-JP" altLang="en-US" dirty="0"/>
          </a:p>
        </p:txBody>
      </p:sp>
      <p:sp>
        <p:nvSpPr>
          <p:cNvPr id="3" name="コンテンツ プレースホルダー 2">
            <a:extLst>
              <a:ext uri="{FF2B5EF4-FFF2-40B4-BE49-F238E27FC236}">
                <a16:creationId xmlns:a16="http://schemas.microsoft.com/office/drawing/2014/main" id="{0E63C2C2-3305-FFE8-42DD-9778080A8E74}"/>
              </a:ext>
            </a:extLst>
          </p:cNvPr>
          <p:cNvSpPr>
            <a:spLocks noGrp="1"/>
          </p:cNvSpPr>
          <p:nvPr>
            <p:ph idx="1"/>
          </p:nvPr>
        </p:nvSpPr>
        <p:spPr/>
        <p:txBody>
          <a:bodyPr>
            <a:normAutofit fontScale="92500" lnSpcReduction="20000"/>
          </a:bodyPr>
          <a:lstStyle/>
          <a:p>
            <a:r>
              <a:rPr lang="ja-JP" altLang="ja-JP" b="1" dirty="0"/>
              <a:t>経済安保法は、政省令への委任が</a:t>
            </a:r>
            <a:r>
              <a:rPr lang="en-US" altLang="ja-JP" b="1" dirty="0"/>
              <a:t>138</a:t>
            </a:r>
            <a:r>
              <a:rPr lang="ja-JP" altLang="ja-JP" b="1" dirty="0"/>
              <a:t>か所にも及ぶ、白紙立法である。国会答弁では「現時点で予断を持って言及することは控えたい。」が小林担当大臣の答弁の決まり文句だった。</a:t>
            </a:r>
            <a:endParaRPr lang="ja-JP" altLang="en-US" b="1" dirty="0"/>
          </a:p>
          <a:p>
            <a:r>
              <a:rPr lang="ja-JP" altLang="ja-JP" b="1" dirty="0">
                <a:solidFill>
                  <a:srgbClr val="C00000"/>
                </a:solidFill>
              </a:rPr>
              <a:t>経済安保法の「外部」は中国であることは法成立の段階では隠された。福島みずほ議員による「中国は外部で、アメリカは外部ではないのか」との質問に対して、小林大臣は「予断を持ってお答えすることは困難」として、まともに答えなかった。</a:t>
            </a:r>
            <a:endParaRPr lang="ja-JP" altLang="en-US" b="1" dirty="0">
              <a:solidFill>
                <a:srgbClr val="C00000"/>
              </a:solidFill>
            </a:endParaRPr>
          </a:p>
          <a:p>
            <a:r>
              <a:rPr lang="ja-JP" altLang="ja-JP" b="1" dirty="0"/>
              <a:t>安保</a:t>
            </a:r>
            <a:r>
              <a:rPr lang="en-US" altLang="ja-JP" b="1" dirty="0"/>
              <a:t>3</a:t>
            </a:r>
            <a:r>
              <a:rPr lang="ja-JP" altLang="ja-JP" b="1" dirty="0"/>
              <a:t>文書により、「外部」とは中国、ロシア、「北朝鮮」を指すことが明らかになった。</a:t>
            </a:r>
          </a:p>
          <a:p>
            <a:r>
              <a:rPr lang="ja-JP" altLang="ja-JP" b="1" dirty="0"/>
              <a:t>そして、この「外部」概念は、スパイ防止法における、「外国通報目的」の定義規定にも、流用されるだろう。</a:t>
            </a:r>
          </a:p>
          <a:p>
            <a:endParaRPr kumimoji="1" lang="ja-JP" altLang="en-US" dirty="0"/>
          </a:p>
        </p:txBody>
      </p:sp>
      <p:sp>
        <p:nvSpPr>
          <p:cNvPr id="4" name="日付プレースホルダー 3">
            <a:extLst>
              <a:ext uri="{FF2B5EF4-FFF2-40B4-BE49-F238E27FC236}">
                <a16:creationId xmlns:a16="http://schemas.microsoft.com/office/drawing/2014/main" id="{C0F7F3CF-9BBC-FEFD-7181-33EF7B7F2B0C}"/>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40328D24-7D07-F9A2-6A73-8762B2A28011}"/>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FF1F8E1F-D678-6592-D976-36FF501DF445}"/>
              </a:ext>
            </a:extLst>
          </p:cNvPr>
          <p:cNvSpPr>
            <a:spLocks noGrp="1"/>
          </p:cNvSpPr>
          <p:nvPr>
            <p:ph type="sldNum" sz="quarter" idx="12"/>
          </p:nvPr>
        </p:nvSpPr>
        <p:spPr/>
        <p:txBody>
          <a:bodyPr/>
          <a:lstStyle/>
          <a:p>
            <a:fld id="{B9713C8C-8E70-45D5-AE59-23E60168254E}" type="slidenum">
              <a:rPr lang="en-US" altLang="ja-JP" noProof="0" smtClean="0"/>
              <a:pPr/>
              <a:t>28</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37944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23887" y="5987816"/>
            <a:ext cx="7825740" cy="743682"/>
          </a:xfrm>
        </p:spPr>
        <p:txBody>
          <a:bodyPr anchor="b">
            <a:noAutofit/>
          </a:bodyPr>
          <a:lstStyle/>
          <a:p>
            <a:r>
              <a:rPr lang="ja-JP" altLang="en-US" sz="4000" dirty="0"/>
              <a:t>第１</a:t>
            </a:r>
            <a:r>
              <a:rPr lang="en-US" altLang="ja-JP" sz="2400" dirty="0">
                <a:solidFill>
                  <a:schemeClr val="tx1"/>
                </a:solidFill>
              </a:rPr>
              <a:t>2014.11.21 stop</a:t>
            </a:r>
            <a:r>
              <a:rPr lang="ja-JP" altLang="en-US" sz="2400" dirty="0">
                <a:solidFill>
                  <a:schemeClr val="tx1"/>
                </a:solidFill>
              </a:rPr>
              <a:t>秘密保護法大集会</a:t>
            </a:r>
            <a:r>
              <a:rPr lang="en-US" altLang="ja-JP" sz="2400" dirty="0">
                <a:solidFill>
                  <a:schemeClr val="tx1"/>
                </a:solidFill>
              </a:rPr>
              <a:t> </a:t>
            </a:r>
            <a:r>
              <a:rPr lang="ja-JP" altLang="en-US" sz="2400" dirty="0"/>
              <a:t>る権利を掘り</a:t>
            </a:r>
            <a:r>
              <a:rPr lang="ja-JP" altLang="en-US" sz="4000" dirty="0"/>
              <a:t>崩す秘密保護法</a:t>
            </a:r>
          </a:p>
        </p:txBody>
      </p:sp>
      <p:sp>
        <p:nvSpPr>
          <p:cNvPr id="13" name="Date Placeholder 4">
            <a:extLst>
              <a:ext uri="{FF2B5EF4-FFF2-40B4-BE49-F238E27FC236}">
                <a16:creationId xmlns:a16="http://schemas.microsoft.com/office/drawing/2014/main" id="{97F544B2-05B4-400E-0DAE-116DDBD063D8}"/>
              </a:ext>
            </a:extLst>
          </p:cNvPr>
          <p:cNvSpPr>
            <a:spLocks noGrp="1"/>
          </p:cNvSpPr>
          <p:nvPr>
            <p:ph type="dt" sz="half" idx="10"/>
          </p:nvPr>
        </p:nvSpPr>
        <p:spPr>
          <a:xfrm>
            <a:off x="7687819" y="6446840"/>
            <a:ext cx="1938638" cy="365125"/>
          </a:xfrm>
        </p:spPr>
        <p:txBody>
          <a:bodyPr/>
          <a:lstStyle/>
          <a:p>
            <a:pPr>
              <a:spcAft>
                <a:spcPts val="600"/>
              </a:spcAft>
            </a:pPr>
            <a:fld id="{37D32CA8-DFB3-42D1-9A93-81D658AB3F6D}" type="datetime1">
              <a:rPr lang="ja-JP" altLang="en-US" smtClean="0"/>
              <a:pPr>
                <a:spcAft>
                  <a:spcPts val="600"/>
                </a:spcAft>
              </a:pPr>
              <a:t>2025/9/28</a:t>
            </a:fld>
            <a:endParaRPr lang="en-US" dirty="0"/>
          </a:p>
        </p:txBody>
      </p:sp>
      <p:sp>
        <p:nvSpPr>
          <p:cNvPr id="4" name="スライド番号プレースホルダー 3" hidden="1"/>
          <p:cNvSpPr>
            <a:spLocks noGrp="1"/>
          </p:cNvSpPr>
          <p:nvPr>
            <p:ph type="sldNum" sz="quarter" idx="12"/>
          </p:nvPr>
        </p:nvSpPr>
        <p:spPr/>
        <p:txBody>
          <a:bodyPr/>
          <a:lstStyle/>
          <a:p>
            <a:pPr>
              <a:spcAft>
                <a:spcPts val="600"/>
              </a:spcAft>
            </a:pPr>
            <a:fld id="{09B9841C-DB28-415D-BD98-1D865182E815}" type="slidenum">
              <a:rPr kumimoji="1" lang="ja-JP" altLang="en-US" smtClean="0"/>
              <a:pPr>
                <a:spcAft>
                  <a:spcPts val="600"/>
                </a:spcAft>
              </a:pPr>
              <a:t>29</a:t>
            </a:fld>
            <a:endParaRPr kumimoji="1" lang="ja-JP" altLang="en-US"/>
          </a:p>
        </p:txBody>
      </p:sp>
      <p:sp>
        <p:nvSpPr>
          <p:cNvPr id="3" name="テキスト ボックス 2">
            <a:extLst>
              <a:ext uri="{FF2B5EF4-FFF2-40B4-BE49-F238E27FC236}">
                <a16:creationId xmlns:a16="http://schemas.microsoft.com/office/drawing/2014/main" id="{B7B1CA64-1917-4D65-29C2-6F1516303381}"/>
              </a:ext>
            </a:extLst>
          </p:cNvPr>
          <p:cNvSpPr txBox="1"/>
          <p:nvPr/>
        </p:nvSpPr>
        <p:spPr>
          <a:xfrm>
            <a:off x="1168400" y="2358570"/>
            <a:ext cx="4378960" cy="2862322"/>
          </a:xfrm>
          <a:prstGeom prst="rect">
            <a:avLst/>
          </a:prstGeom>
          <a:noFill/>
        </p:spPr>
        <p:txBody>
          <a:bodyPr wrap="square" rtlCol="0">
            <a:spAutoFit/>
          </a:bodyPr>
          <a:lstStyle/>
          <a:p>
            <a:r>
              <a:rPr kumimoji="1" lang="en-US" altLang="ja-JP" sz="3600" b="1" dirty="0">
                <a:solidFill>
                  <a:schemeClr val="bg1"/>
                </a:solidFill>
                <a:latin typeface="Meiryo UI" panose="020B0604030504040204" pitchFamily="50" charset="-128"/>
                <a:ea typeface="Meiryo UI" panose="020B0604030504040204" pitchFamily="50" charset="-128"/>
              </a:rPr>
              <a:t>2014</a:t>
            </a:r>
            <a:r>
              <a:rPr kumimoji="1" lang="ja-JP" altLang="en-US" sz="3600" b="1" dirty="0">
                <a:solidFill>
                  <a:schemeClr val="bg1"/>
                </a:solidFill>
                <a:latin typeface="Meiryo UI" panose="020B0604030504040204" pitchFamily="50" charset="-128"/>
                <a:ea typeface="Meiryo UI" panose="020B0604030504040204" pitchFamily="50" charset="-128"/>
              </a:rPr>
              <a:t>年</a:t>
            </a:r>
          </a:p>
          <a:p>
            <a:r>
              <a:rPr kumimoji="1" lang="ja-JP" altLang="en-US" sz="3600" b="1" dirty="0">
                <a:solidFill>
                  <a:schemeClr val="bg1"/>
                </a:solidFill>
                <a:latin typeface="Meiryo UI" panose="020B0604030504040204" pitchFamily="50" charset="-128"/>
                <a:ea typeface="Meiryo UI" panose="020B0604030504040204" pitchFamily="50" charset="-128"/>
              </a:rPr>
              <a:t>秘密保護法反対闘争</a:t>
            </a:r>
          </a:p>
          <a:p>
            <a:r>
              <a:rPr lang="ja-JP" altLang="ja-JP" sz="3600" b="1" dirty="0">
                <a:solidFill>
                  <a:schemeClr val="bg1"/>
                </a:solidFill>
                <a:latin typeface="Meiryo UI" panose="020B0604030504040204" pitchFamily="50" charset="-128"/>
                <a:ea typeface="Meiryo UI" panose="020B0604030504040204" pitchFamily="50" charset="-128"/>
              </a:rPr>
              <a:t>戦争は政府のウソと秘密からはじまる</a:t>
            </a:r>
            <a:br>
              <a:rPr lang="ja-JP" altLang="ja-JP" sz="3600" b="1" dirty="0">
                <a:solidFill>
                  <a:schemeClr val="bg1"/>
                </a:solidFill>
                <a:latin typeface="Meiryo UI" panose="020B0604030504040204" pitchFamily="50" charset="-128"/>
                <a:ea typeface="Meiryo UI" panose="020B0604030504040204" pitchFamily="50" charset="-128"/>
              </a:rPr>
            </a:br>
            <a:endParaRPr kumimoji="1" lang="ja-JP" altLang="en-US" sz="3600" b="1" dirty="0">
              <a:solidFill>
                <a:schemeClr val="bg1"/>
              </a:solidFill>
              <a:latin typeface="Meiryo UI" panose="020B0604030504040204" pitchFamily="50" charset="-128"/>
              <a:ea typeface="Meiryo UI" panose="020B0604030504040204" pitchFamily="50" charset="-128"/>
            </a:endParaRPr>
          </a:p>
        </p:txBody>
      </p:sp>
      <p:pic>
        <p:nvPicPr>
          <p:cNvPr id="6" name="図 5" descr="並んで立っている数人の男性&#10;&#10;中程度の精度で自動的に生成された説明">
            <a:extLst>
              <a:ext uri="{FF2B5EF4-FFF2-40B4-BE49-F238E27FC236}">
                <a16:creationId xmlns:a16="http://schemas.microsoft.com/office/drawing/2014/main" id="{9FEBE692-1227-E48F-9D89-67E6E799CC16}"/>
              </a:ext>
            </a:extLst>
          </p:cNvPr>
          <p:cNvPicPr>
            <a:picLocks noChangeAspect="1"/>
          </p:cNvPicPr>
          <p:nvPr/>
        </p:nvPicPr>
        <p:blipFill>
          <a:blip r:embed="rId2"/>
          <a:stretch>
            <a:fillRect/>
          </a:stretch>
        </p:blipFill>
        <p:spPr>
          <a:xfrm>
            <a:off x="5623335" y="793589"/>
            <a:ext cx="6944227" cy="4629484"/>
          </a:xfrm>
          <a:prstGeom prst="rect">
            <a:avLst/>
          </a:prstGeom>
        </p:spPr>
      </p:pic>
    </p:spTree>
    <p:extLst>
      <p:ext uri="{BB962C8B-B14F-4D97-AF65-F5344CB8AC3E}">
        <p14:creationId xmlns:p14="http://schemas.microsoft.com/office/powerpoint/2010/main" val="3786698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8B0BA3-D876-5B43-D4CE-0D6F73003BA2}"/>
              </a:ext>
            </a:extLst>
          </p:cNvPr>
          <p:cNvSpPr>
            <a:spLocks noGrp="1"/>
          </p:cNvSpPr>
          <p:nvPr>
            <p:ph type="title"/>
          </p:nvPr>
        </p:nvSpPr>
        <p:spPr/>
        <p:txBody>
          <a:bodyPr/>
          <a:lstStyle/>
          <a:p>
            <a:pPr algn="ctr"/>
            <a:r>
              <a:rPr lang="ja-JP" altLang="ja-JP" dirty="0">
                <a:solidFill>
                  <a:srgbClr val="C00000"/>
                </a:solidFill>
              </a:rPr>
              <a:t>スパイ防止法案が守</a:t>
            </a:r>
            <a:r>
              <a:rPr lang="ja-JP" altLang="en-US" dirty="0">
                <a:solidFill>
                  <a:srgbClr val="C00000"/>
                </a:solidFill>
              </a:rPr>
              <a:t>ろうとしている</a:t>
            </a:r>
            <a:r>
              <a:rPr lang="ja-JP" altLang="ja-JP" dirty="0">
                <a:solidFill>
                  <a:srgbClr val="C00000"/>
                </a:solidFill>
              </a:rPr>
              <a:t>のは</a:t>
            </a:r>
            <a:br>
              <a:rPr lang="ja-JP" altLang="en-US" dirty="0">
                <a:solidFill>
                  <a:srgbClr val="C00000"/>
                </a:solidFill>
              </a:rPr>
            </a:br>
            <a:r>
              <a:rPr lang="ja-JP" altLang="ja-JP" dirty="0">
                <a:solidFill>
                  <a:srgbClr val="C00000"/>
                </a:solidFill>
              </a:rPr>
              <a:t>簡単に逆転する正義だ</a:t>
            </a:r>
            <a:r>
              <a:rPr lang="ja-JP" altLang="en-US" dirty="0">
                <a:solidFill>
                  <a:srgbClr val="C00000"/>
                </a:solidFill>
              </a:rPr>
              <a:t>！</a:t>
            </a:r>
            <a:endParaRPr kumimoji="1" lang="ja-JP" altLang="en-US" dirty="0"/>
          </a:p>
        </p:txBody>
      </p:sp>
      <p:sp>
        <p:nvSpPr>
          <p:cNvPr id="3" name="コンテンツ プレースホルダー 2">
            <a:extLst>
              <a:ext uri="{FF2B5EF4-FFF2-40B4-BE49-F238E27FC236}">
                <a16:creationId xmlns:a16="http://schemas.microsoft.com/office/drawing/2014/main" id="{479BA8F8-8763-605B-6B7F-D1A4C77DE108}"/>
              </a:ext>
            </a:extLst>
          </p:cNvPr>
          <p:cNvSpPr>
            <a:spLocks noGrp="1"/>
          </p:cNvSpPr>
          <p:nvPr>
            <p:ph idx="1"/>
          </p:nvPr>
        </p:nvSpPr>
        <p:spPr>
          <a:xfrm>
            <a:off x="701040" y="2011680"/>
            <a:ext cx="10800080" cy="4160520"/>
          </a:xfrm>
        </p:spPr>
        <p:txBody>
          <a:bodyPr>
            <a:normAutofit fontScale="92500" lnSpcReduction="20000"/>
          </a:bodyPr>
          <a:lstStyle/>
          <a:p>
            <a:r>
              <a:rPr lang="ja-JP" altLang="ja-JP" b="1" dirty="0">
                <a:solidFill>
                  <a:srgbClr val="0070C0"/>
                </a:solidFill>
              </a:rPr>
              <a:t>スパイ防止法は、世界を味方と敵に二分する考え方である。</a:t>
            </a:r>
            <a:endParaRPr lang="ja-JP" altLang="en-US" b="1" dirty="0">
              <a:solidFill>
                <a:srgbClr val="0070C0"/>
              </a:solidFill>
            </a:endParaRPr>
          </a:p>
          <a:p>
            <a:r>
              <a:rPr lang="en-US" altLang="ja-JP" b="1" dirty="0"/>
              <a:t>A</a:t>
            </a:r>
            <a:r>
              <a:rPr lang="ja-JP" altLang="ja-JP" b="1" dirty="0"/>
              <a:t>国の</a:t>
            </a:r>
            <a:r>
              <a:rPr lang="en-US" altLang="ja-JP" b="1" dirty="0"/>
              <a:t>B</a:t>
            </a:r>
            <a:r>
              <a:rPr lang="ja-JP" altLang="ja-JP" b="1" dirty="0"/>
              <a:t>国に対するスパイ行為が成功した場合、この行為は、</a:t>
            </a:r>
            <a:r>
              <a:rPr lang="en-US" altLang="ja-JP" b="1" dirty="0"/>
              <a:t>A</a:t>
            </a:r>
            <a:r>
              <a:rPr lang="ja-JP" altLang="ja-JP" b="1" dirty="0"/>
              <a:t>国においては、英雄的行為として称賛され、対象とされた</a:t>
            </a:r>
            <a:r>
              <a:rPr lang="en-US" altLang="ja-JP" b="1" dirty="0"/>
              <a:t>B</a:t>
            </a:r>
            <a:r>
              <a:rPr lang="ja-JP" altLang="ja-JP" b="1" dirty="0"/>
              <a:t>国で検挙されれば死刑などの厳罰に処せられる。</a:t>
            </a:r>
            <a:endParaRPr lang="ja-JP" altLang="en-US" b="1" dirty="0"/>
          </a:p>
          <a:p>
            <a:r>
              <a:rPr lang="ja-JP" altLang="ja-JP" b="1" dirty="0"/>
              <a:t>各国の情報機関が行う行為は、自国の安全保障戦略のため</a:t>
            </a:r>
            <a:r>
              <a:rPr lang="ja-JP" altLang="en-US" b="1" dirty="0"/>
              <a:t>であるが、</a:t>
            </a:r>
            <a:r>
              <a:rPr lang="ja-JP" altLang="ja-JP" b="1" dirty="0"/>
              <a:t>それは「敵国」からみれば、スパイ行為なのである。</a:t>
            </a:r>
            <a:endParaRPr lang="ja-JP" altLang="en-US" b="1" dirty="0"/>
          </a:p>
          <a:p>
            <a:r>
              <a:rPr lang="ja-JP" altLang="ja-JP" b="1" dirty="0">
                <a:solidFill>
                  <a:srgbClr val="0070C0"/>
                </a:solidFill>
              </a:rPr>
              <a:t>スパイ防止法</a:t>
            </a:r>
            <a:r>
              <a:rPr lang="ja-JP" altLang="en-US" b="1" dirty="0">
                <a:solidFill>
                  <a:srgbClr val="0070C0"/>
                </a:solidFill>
              </a:rPr>
              <a:t>が</a:t>
            </a:r>
            <a:r>
              <a:rPr lang="ja-JP" altLang="ja-JP" b="1" dirty="0">
                <a:solidFill>
                  <a:srgbClr val="0070C0"/>
                </a:solidFill>
              </a:rPr>
              <a:t>罪に問</a:t>
            </a:r>
            <a:r>
              <a:rPr lang="ja-JP" altLang="en-US" b="1" dirty="0">
                <a:solidFill>
                  <a:srgbClr val="0070C0"/>
                </a:solidFill>
              </a:rPr>
              <a:t>うているのは、</a:t>
            </a:r>
            <a:r>
              <a:rPr lang="ja-JP" altLang="ja-JP" b="1" dirty="0">
                <a:solidFill>
                  <a:srgbClr val="0070C0"/>
                </a:solidFill>
              </a:rPr>
              <a:t>人間社会において普遍的に罪とされるような行為ではなく、時と立場によって簡単に逆転してしまう性質の行為である。</a:t>
            </a:r>
            <a:endParaRPr lang="ja-JP" altLang="en-US" b="1" dirty="0">
              <a:solidFill>
                <a:srgbClr val="0070C0"/>
              </a:solidFill>
            </a:endParaRPr>
          </a:p>
          <a:p>
            <a:r>
              <a:rPr lang="ja-JP" altLang="ja-JP" b="1" dirty="0"/>
              <a:t>つまり、スパイ防止法は簡単に逆転する正義を厳罰で守ろうとする法律なのである。</a:t>
            </a:r>
            <a:endParaRPr lang="ja-JP" altLang="en-US" dirty="0"/>
          </a:p>
          <a:p>
            <a:endParaRPr kumimoji="1" lang="ja-JP" altLang="en-US" dirty="0"/>
          </a:p>
        </p:txBody>
      </p:sp>
      <p:sp>
        <p:nvSpPr>
          <p:cNvPr id="4" name="日付プレースホルダー 3">
            <a:extLst>
              <a:ext uri="{FF2B5EF4-FFF2-40B4-BE49-F238E27FC236}">
                <a16:creationId xmlns:a16="http://schemas.microsoft.com/office/drawing/2014/main" id="{2DAF842A-A5D0-FA3D-A552-F4D2D2CA05F5}"/>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D6219872-F933-22D8-D461-458AB49401C2}"/>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F7295FC2-85C8-859E-80A2-8690A8E7D5CE}"/>
              </a:ext>
            </a:extLst>
          </p:cNvPr>
          <p:cNvSpPr>
            <a:spLocks noGrp="1"/>
          </p:cNvSpPr>
          <p:nvPr>
            <p:ph type="sldNum" sz="quarter" idx="12"/>
          </p:nvPr>
        </p:nvSpPr>
        <p:spPr/>
        <p:txBody>
          <a:bodyPr/>
          <a:lstStyle/>
          <a:p>
            <a:fld id="{B9713C8C-8E70-45D5-AE59-23E60168254E}" type="slidenum">
              <a:rPr lang="en-US" altLang="ja-JP" noProof="0" smtClean="0"/>
              <a:pPr/>
              <a:t>3</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97610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8FC5C4-11D5-5935-0B77-B78D6668E691}"/>
              </a:ext>
            </a:extLst>
          </p:cNvPr>
          <p:cNvSpPr>
            <a:spLocks noGrp="1"/>
          </p:cNvSpPr>
          <p:nvPr>
            <p:ph type="title"/>
          </p:nvPr>
        </p:nvSpPr>
        <p:spPr/>
        <p:txBody>
          <a:bodyPr>
            <a:normAutofit fontScale="90000"/>
          </a:bodyPr>
          <a:lstStyle/>
          <a:p>
            <a:pPr algn="ctr"/>
            <a:r>
              <a:rPr lang="ja-JP" altLang="ja-JP" sz="4000"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２０１２年末</a:t>
            </a:r>
            <a:r>
              <a:rPr lang="ja-JP" altLang="en-US" sz="4000"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の</a:t>
            </a:r>
            <a:r>
              <a:rPr lang="ja-JP" altLang="ja-JP" sz="4000"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第２次安倍政権</a:t>
            </a:r>
            <a:r>
              <a:rPr lang="ja-JP" altLang="en-US" sz="4000"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成立</a:t>
            </a:r>
            <a:r>
              <a:rPr lang="ja-JP" altLang="ja-JP" sz="4000"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後</a:t>
            </a:r>
            <a:br>
              <a:rPr lang="ja-JP" altLang="en-US" sz="4000"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br>
            <a:r>
              <a:rPr lang="ja-JP" altLang="en-US" b="1" dirty="0">
                <a:latin typeface="Meiryo UI" panose="020B0604030504040204" pitchFamily="50" charset="-128"/>
                <a:ea typeface="Meiryo UI" panose="020B0604030504040204" pitchFamily="50" charset="-128"/>
              </a:rPr>
              <a:t>戦争遂行体制を地域の中につくりだそうとする</a:t>
            </a:r>
            <a:br>
              <a:rPr lang="ja-JP" altLang="en-US" b="1" dirty="0">
                <a:latin typeface="Meiryo UI" panose="020B0604030504040204" pitchFamily="50" charset="-128"/>
                <a:ea typeface="Meiryo UI" panose="020B0604030504040204" pitchFamily="50" charset="-128"/>
              </a:rPr>
            </a:br>
            <a:r>
              <a:rPr kumimoji="1" lang="ja-JP" altLang="en-US" dirty="0">
                <a:solidFill>
                  <a:schemeClr val="tx1"/>
                </a:solidFill>
                <a:latin typeface="Meiryo UI" panose="020B0604030504040204" pitchFamily="50" charset="-128"/>
                <a:ea typeface="Meiryo UI" panose="020B0604030504040204" pitchFamily="50" charset="-128"/>
              </a:rPr>
              <a:t>戦争体制準備の法案が次々につくられている</a:t>
            </a:r>
          </a:p>
        </p:txBody>
      </p:sp>
      <p:sp>
        <p:nvSpPr>
          <p:cNvPr id="3" name="コンテンツ プレースホルダー 2">
            <a:extLst>
              <a:ext uri="{FF2B5EF4-FFF2-40B4-BE49-F238E27FC236}">
                <a16:creationId xmlns:a16="http://schemas.microsoft.com/office/drawing/2014/main" id="{3ABB95DD-4390-3B81-2434-2FB3DB571984}"/>
              </a:ext>
            </a:extLst>
          </p:cNvPr>
          <p:cNvSpPr>
            <a:spLocks noGrp="1"/>
          </p:cNvSpPr>
          <p:nvPr>
            <p:ph idx="1"/>
          </p:nvPr>
        </p:nvSpPr>
        <p:spPr>
          <a:xfrm>
            <a:off x="838200" y="1781299"/>
            <a:ext cx="10515600" cy="4797631"/>
          </a:xfrm>
        </p:spPr>
        <p:txBody>
          <a:bodyPr>
            <a:normAutofit fontScale="92500" lnSpcReduction="10000"/>
          </a:bodyPr>
          <a:lstStyle/>
          <a:p>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13</a:t>
            </a:r>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年には特定秘密保護法</a:t>
            </a:r>
            <a:endPar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a:p>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14</a:t>
            </a:r>
            <a:r>
              <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年に閣議決定で、</a:t>
            </a:r>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集団的自衛権を</a:t>
            </a:r>
            <a:r>
              <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容認</a:t>
            </a:r>
          </a:p>
          <a:p>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15</a:t>
            </a:r>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年には集団的自衛権を認める平和安全保障法制</a:t>
            </a:r>
            <a:endPar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a:p>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17</a:t>
            </a:r>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年には共謀罪法</a:t>
            </a:r>
            <a:endPar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a:p>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20</a:t>
            </a:r>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年には学術会議６人の委員の任命拒否</a:t>
            </a:r>
            <a:endPar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a:p>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21</a:t>
            </a:r>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年にはデジタル監視法と重要土地規制法</a:t>
            </a:r>
            <a:endPar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a:p>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22</a:t>
            </a:r>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年には警察庁にサイバー局が設置され、経済安保法が成立</a:t>
            </a:r>
            <a:endPar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a:p>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23</a:t>
            </a:r>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年には</a:t>
            </a:r>
            <a:r>
              <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軍拡予算確保法と</a:t>
            </a:r>
            <a:r>
              <a:rPr lang="zh-TW"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軍需産業強化法</a:t>
            </a:r>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が</a:t>
            </a:r>
            <a:r>
              <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成立</a:t>
            </a:r>
          </a:p>
          <a:p>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2024</a:t>
            </a:r>
            <a:r>
              <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年重要経済安保情報の規制と活用に関する法律</a:t>
            </a:r>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経済秘密保護法</a:t>
            </a:r>
            <a:r>
              <a:rPr lang="en-US"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が成立</a:t>
            </a:r>
          </a:p>
          <a:p>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このような監視社会化を進める一連の法制度は、プライバシーの危機であり、表現の自由を萎縮させ、民主主義の危機をもたら</a:t>
            </a:r>
            <a:r>
              <a:rPr lang="ja-JP" altLang="en-US"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す</a:t>
            </a:r>
            <a:r>
              <a:rPr lang="ja-JP" altLang="ja-JP" sz="2400" b="1" kern="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endParaRPr lang="ja-JP" altLang="ja-JP" sz="2400" b="1"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4" name="日付プレースホルダー 3">
            <a:extLst>
              <a:ext uri="{FF2B5EF4-FFF2-40B4-BE49-F238E27FC236}">
                <a16:creationId xmlns:a16="http://schemas.microsoft.com/office/drawing/2014/main" id="{89BFD397-670E-E643-0615-72D1A97D03A5}"/>
              </a:ext>
            </a:extLst>
          </p:cNvPr>
          <p:cNvSpPr>
            <a:spLocks noGrp="1"/>
          </p:cNvSpPr>
          <p:nvPr>
            <p:ph type="dt" sz="half" idx="10"/>
          </p:nvPr>
        </p:nvSpPr>
        <p:spPr/>
        <p:txBody>
          <a:bodyPr/>
          <a:lstStyle/>
          <a:p>
            <a:r>
              <a:rPr lang="en-US" altLang="ja-JP" noProof="0" dirty="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35D251CE-3513-5C09-7402-921EB6F9ECD8}"/>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35D5095C-99B2-F963-FC80-B96BA4D526CB}"/>
              </a:ext>
            </a:extLst>
          </p:cNvPr>
          <p:cNvSpPr>
            <a:spLocks noGrp="1"/>
          </p:cNvSpPr>
          <p:nvPr>
            <p:ph type="sldNum" sz="quarter" idx="12"/>
          </p:nvPr>
        </p:nvSpPr>
        <p:spPr/>
        <p:txBody>
          <a:bodyPr/>
          <a:lstStyle/>
          <a:p>
            <a:fld id="{B9713C8C-8E70-45D5-AE59-23E60168254E}" type="slidenum">
              <a:rPr lang="en-US" altLang="ja-JP" noProof="0" smtClean="0"/>
              <a:pPr/>
              <a:t>30</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21841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855E67-8815-47E2-8286-252E1ADAF8A9}"/>
              </a:ext>
            </a:extLst>
          </p:cNvPr>
          <p:cNvSpPr>
            <a:spLocks noGrp="1"/>
          </p:cNvSpPr>
          <p:nvPr>
            <p:ph type="title"/>
          </p:nvPr>
        </p:nvSpPr>
        <p:spPr>
          <a:xfrm>
            <a:off x="2004060" y="5551950"/>
            <a:ext cx="8183880" cy="640081"/>
          </a:xfrm>
        </p:spPr>
        <p:txBody>
          <a:bodyPr vert="horz" lIns="91440" tIns="45720" rIns="91440" bIns="45720" rtlCol="0" anchor="ctr">
            <a:normAutofit fontScale="90000"/>
          </a:bodyPr>
          <a:lstStyle/>
          <a:p>
            <a:r>
              <a:rPr lang="ja-JP" altLang="en-US" sz="2800" dirty="0">
                <a:latin typeface="Meiryo UI" panose="020B0604030504040204" pitchFamily="50" charset="-128"/>
                <a:ea typeface="Meiryo UI" panose="020B0604030504040204" pitchFamily="50" charset="-128"/>
              </a:rPr>
              <a:t>海渡雄一著「戦争をする国のつくり方」</a:t>
            </a:r>
            <a:r>
              <a:rPr lang="en-US" altLang="ja-JP" sz="2800" dirty="0">
                <a:latin typeface="Meiryo UI" panose="020B0604030504040204" pitchFamily="50" charset="-128"/>
                <a:ea typeface="Meiryo UI" panose="020B0604030504040204" pitchFamily="50" charset="-128"/>
              </a:rPr>
              <a:t>(2017 </a:t>
            </a:r>
            <a:r>
              <a:rPr lang="ja-JP" altLang="en-US" sz="2800" dirty="0">
                <a:latin typeface="Meiryo UI" panose="020B0604030504040204" pitchFamily="50" charset="-128"/>
                <a:ea typeface="Meiryo UI" panose="020B0604030504040204" pitchFamily="50" charset="-128"/>
              </a:rPr>
              <a:t>彩流社</a:t>
            </a:r>
            <a:r>
              <a:rPr lang="en-US" altLang="ja-JP" sz="2800" dirty="0">
                <a:latin typeface="Meiryo UI" panose="020B0604030504040204" pitchFamily="50" charset="-128"/>
                <a:ea typeface="Meiryo UI" panose="020B0604030504040204" pitchFamily="50" charset="-128"/>
              </a:rPr>
              <a:t>)</a:t>
            </a:r>
            <a:br>
              <a:rPr lang="ja-JP" altLang="en-US" sz="2800" dirty="0">
                <a:latin typeface="Meiryo UI" panose="020B0604030504040204" pitchFamily="50" charset="-128"/>
                <a:ea typeface="Meiryo UI" panose="020B0604030504040204" pitchFamily="50" charset="-128"/>
              </a:rPr>
            </a:br>
            <a:r>
              <a:rPr lang="ja-JP" altLang="ja-JP" sz="2200" kern="0" dirty="0">
                <a:solidFill>
                  <a:srgbClr val="050505"/>
                </a:solidFill>
                <a:effectLst/>
                <a:latin typeface="Meiryo UI" panose="020B0604030504040204" pitchFamily="50" charset="-128"/>
                <a:ea typeface="Meiryo UI" panose="020B0604030504040204" pitchFamily="50" charset="-128"/>
                <a:cs typeface="Segoe UI Historic" panose="020B0502040204020203" pitchFamily="34" charset="0"/>
              </a:rPr>
              <a:t>治安維持法、軍機保護法、国防保安法、要塞地帯法、国家総動員法などの立法の経緯</a:t>
            </a:r>
            <a:r>
              <a:rPr lang="ja-JP" altLang="en-US" sz="2200" kern="0" dirty="0">
                <a:solidFill>
                  <a:srgbClr val="050505"/>
                </a:solidFill>
                <a:effectLst/>
                <a:latin typeface="Meiryo UI" panose="020B0604030504040204" pitchFamily="50" charset="-128"/>
                <a:ea typeface="Meiryo UI" panose="020B0604030504040204" pitchFamily="50" charset="-128"/>
                <a:cs typeface="Segoe UI Historic" panose="020B0502040204020203" pitchFamily="34" charset="0"/>
              </a:rPr>
              <a:t>と運用</a:t>
            </a:r>
            <a:r>
              <a:rPr lang="ja-JP" altLang="ja-JP" sz="2200" kern="0" dirty="0">
                <a:solidFill>
                  <a:srgbClr val="050505"/>
                </a:solidFill>
                <a:effectLst/>
                <a:latin typeface="Meiryo UI" panose="020B0604030504040204" pitchFamily="50" charset="-128"/>
                <a:ea typeface="Meiryo UI" panose="020B0604030504040204" pitchFamily="50" charset="-128"/>
                <a:cs typeface="Segoe UI Historic" panose="020B0502040204020203" pitchFamily="34" charset="0"/>
              </a:rPr>
              <a:t>、また、内閣情報局、同盟通信社、隣組制度など、戦争遂行のための制度的な枠組みの全体像を明らかにした</a:t>
            </a:r>
            <a:r>
              <a:rPr lang="ja-JP" altLang="en-US" sz="2200" kern="0" dirty="0">
                <a:solidFill>
                  <a:srgbClr val="050505"/>
                </a:solidFill>
                <a:effectLst/>
                <a:latin typeface="Meiryo UI" panose="020B0604030504040204" pitchFamily="50" charset="-128"/>
                <a:ea typeface="Meiryo UI" panose="020B0604030504040204" pitchFamily="50" charset="-128"/>
                <a:cs typeface="Segoe UI Historic" panose="020B0502040204020203" pitchFamily="34" charset="0"/>
              </a:rPr>
              <a:t>。</a:t>
            </a:r>
            <a:endParaRPr lang="ja-JP" altLang="en-US" sz="2200" dirty="0">
              <a:latin typeface="Meiryo UI" panose="020B0604030504040204" pitchFamily="50" charset="-128"/>
              <a:ea typeface="Meiryo UI" panose="020B0604030504040204" pitchFamily="50" charset="-128"/>
            </a:endParaRPr>
          </a:p>
        </p:txBody>
      </p:sp>
      <p:pic>
        <p:nvPicPr>
          <p:cNvPr id="5" name="コンテンツ プレースホルダー 4">
            <a:extLst>
              <a:ext uri="{FF2B5EF4-FFF2-40B4-BE49-F238E27FC236}">
                <a16:creationId xmlns:a16="http://schemas.microsoft.com/office/drawing/2014/main" id="{BB97F42D-C985-4270-B891-EF5872BEA09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10" r="2" b="2"/>
          <a:stretch/>
        </p:blipFill>
        <p:spPr>
          <a:xfrm>
            <a:off x="2004060" y="141318"/>
            <a:ext cx="8183880" cy="4836795"/>
          </a:xfrm>
          <a:prstGeom prst="rect">
            <a:avLst/>
          </a:prstGeom>
          <a:ln w="19050">
            <a:solidFill>
              <a:schemeClr val="tx1"/>
            </a:solidFill>
            <a:miter lim="800000"/>
          </a:ln>
        </p:spPr>
      </p:pic>
      <p:sp>
        <p:nvSpPr>
          <p:cNvPr id="4" name="日付プレースホルダー 3">
            <a:extLst>
              <a:ext uri="{FF2B5EF4-FFF2-40B4-BE49-F238E27FC236}">
                <a16:creationId xmlns:a16="http://schemas.microsoft.com/office/drawing/2014/main" id="{02E60579-40B6-4A69-91F5-718620C2E059}"/>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defTabSz="457200">
              <a:spcAft>
                <a:spcPts val="600"/>
              </a:spcAft>
            </a:pPr>
            <a:fld id="{9C574417-D6A5-4805-B113-749635F0A52F}" type="datetime1">
              <a:rPr lang="en-US" altLang="ja-JP">
                <a:solidFill>
                  <a:schemeClr val="tx1">
                    <a:alpha val="80000"/>
                  </a:schemeClr>
                </a:solidFill>
              </a:rPr>
              <a:pPr defTabSz="457200">
                <a:spcAft>
                  <a:spcPts val="600"/>
                </a:spcAft>
              </a:pPr>
              <a:t>9/28/2025</a:t>
            </a:fld>
            <a:endParaRPr lang="en-US" altLang="ja-JP" dirty="0">
              <a:solidFill>
                <a:schemeClr val="tx1">
                  <a:alpha val="80000"/>
                </a:schemeClr>
              </a:solidFill>
            </a:endParaRPr>
          </a:p>
        </p:txBody>
      </p:sp>
    </p:spTree>
    <p:extLst>
      <p:ext uri="{BB962C8B-B14F-4D97-AF65-F5344CB8AC3E}">
        <p14:creationId xmlns:p14="http://schemas.microsoft.com/office/powerpoint/2010/main" val="3343024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p:spPr>
        <p:txBody>
          <a:bodyPr anchor="ctr">
            <a:normAutofit/>
          </a:bodyPr>
          <a:lstStyle/>
          <a:p>
            <a:r>
              <a:rPr lang="ja-JP" altLang="ja-JP" dirty="0">
                <a:latin typeface="Meiryo UI" panose="020B0604030504040204" pitchFamily="50" charset="-128"/>
                <a:ea typeface="Meiryo UI" panose="020B0604030504040204" pitchFamily="50" charset="-128"/>
              </a:rPr>
              <a:t>ペンタゴン・ペーパーズ事件</a:t>
            </a:r>
            <a:endParaRPr kumimoji="1" lang="ja-JP" altLang="en-US" dirty="0">
              <a:latin typeface="Meiryo UI" panose="020B0604030504040204" pitchFamily="50" charset="-128"/>
              <a:ea typeface="Meiryo UI" panose="020B0604030504040204" pitchFamily="50" charset="-128"/>
            </a:endParaRPr>
          </a:p>
        </p:txBody>
      </p:sp>
      <p:sp>
        <p:nvSpPr>
          <p:cNvPr id="3" name="コンテンツ プレースホルダ 2"/>
          <p:cNvSpPr>
            <a:spLocks noGrp="1"/>
          </p:cNvSpPr>
          <p:nvPr>
            <p:ph sz="half" idx="1"/>
          </p:nvPr>
        </p:nvSpPr>
        <p:spPr>
          <a:xfrm>
            <a:off x="826324" y="1845426"/>
            <a:ext cx="5479473" cy="4160520"/>
          </a:xfrm>
        </p:spPr>
        <p:txBody>
          <a:bodyPr>
            <a:noAutofit/>
          </a:bodyPr>
          <a:lstStyle/>
          <a:p>
            <a:pPr hangingPunct="0">
              <a:lnSpc>
                <a:spcPct val="90000"/>
              </a:lnSpc>
            </a:pPr>
            <a:r>
              <a:rPr lang="ja-JP" altLang="ja-JP" b="1" dirty="0">
                <a:latin typeface="Meiryo UI" panose="020B0604030504040204" pitchFamily="50" charset="-128"/>
                <a:ea typeface="Meiryo UI" panose="020B0604030504040204" pitchFamily="50" charset="-128"/>
              </a:rPr>
              <a:t>アメリカ国防総省がベトナム戦争の実情についてまとめられた極秘レポート。</a:t>
            </a:r>
            <a:endParaRPr lang="ja-JP" altLang="en-US" b="1" dirty="0">
              <a:latin typeface="Meiryo UI" panose="020B0604030504040204" pitchFamily="50" charset="-128"/>
              <a:ea typeface="Meiryo UI" panose="020B0604030504040204" pitchFamily="50" charset="-128"/>
            </a:endParaRPr>
          </a:p>
          <a:p>
            <a:pPr hangingPunct="0">
              <a:lnSpc>
                <a:spcPct val="90000"/>
              </a:lnSpc>
            </a:pPr>
            <a:r>
              <a:rPr lang="ja-JP" altLang="ja-JP" b="1" dirty="0">
                <a:latin typeface="Meiryo UI" panose="020B0604030504040204" pitchFamily="50" charset="-128"/>
                <a:ea typeface="Meiryo UI" panose="020B0604030504040204" pitchFamily="50" charset="-128"/>
              </a:rPr>
              <a:t>ベトナム戦争に勝利することは困難であり、戦争を続ければ公式に認められていた数以上の犠牲者が生ずることは避けがたいという重大な事実が報告。</a:t>
            </a:r>
            <a:endParaRPr lang="ja-JP" altLang="en-US" b="1" dirty="0">
              <a:latin typeface="Meiryo UI" panose="020B0604030504040204" pitchFamily="50" charset="-128"/>
              <a:ea typeface="Meiryo UI" panose="020B0604030504040204" pitchFamily="50" charset="-128"/>
            </a:endParaRPr>
          </a:p>
          <a:p>
            <a:pPr hangingPunct="0">
              <a:lnSpc>
                <a:spcPct val="90000"/>
              </a:lnSpc>
            </a:pPr>
            <a:r>
              <a:rPr lang="ja-JP" altLang="ja-JP" b="1" dirty="0">
                <a:latin typeface="Meiryo UI" panose="020B0604030504040204" pitchFamily="50" charset="-128"/>
                <a:ea typeface="Meiryo UI" panose="020B0604030504040204" pitchFamily="50" charset="-128"/>
              </a:rPr>
              <a:t>この報告書の公開とウォーターゲート事件によってベトナム戦争は終結したと言われる。</a:t>
            </a:r>
          </a:p>
          <a:p>
            <a:pPr>
              <a:lnSpc>
                <a:spcPct val="90000"/>
              </a:lnSpc>
            </a:pPr>
            <a:endParaRPr kumimoji="1" lang="ja-JP" altLang="en-US" dirty="0">
              <a:latin typeface="Meiryo UI" panose="020B0604030504040204" pitchFamily="50" charset="-128"/>
              <a:ea typeface="Meiryo UI" panose="020B0604030504040204" pitchFamily="50" charset="-128"/>
            </a:endParaRPr>
          </a:p>
        </p:txBody>
      </p:sp>
      <p:pic>
        <p:nvPicPr>
          <p:cNvPr id="6" name="図 5" descr="人, ブラス, 屋外, 男 が含まれている画像&#10;&#10;自動的に生成された説明">
            <a:extLst>
              <a:ext uri="{FF2B5EF4-FFF2-40B4-BE49-F238E27FC236}">
                <a16:creationId xmlns:a16="http://schemas.microsoft.com/office/drawing/2014/main" id="{E0A20ED0-A2D6-8159-BC83-6396025A7AEB}"/>
              </a:ext>
            </a:extLst>
          </p:cNvPr>
          <p:cNvPicPr>
            <a:picLocks noChangeAspect="1"/>
          </p:cNvPicPr>
          <p:nvPr/>
        </p:nvPicPr>
        <p:blipFill rotWithShape="1">
          <a:blip r:embed="rId2"/>
          <a:srcRect l="2571" r="30670" b="-1"/>
          <a:stretch/>
        </p:blipFill>
        <p:spPr>
          <a:xfrm>
            <a:off x="6620968" y="2011680"/>
            <a:ext cx="4937760" cy="4160520"/>
          </a:xfrm>
          <a:prstGeom prst="rect">
            <a:avLst/>
          </a:prstGeom>
          <a:noFill/>
        </p:spPr>
      </p:pic>
      <p:sp>
        <p:nvSpPr>
          <p:cNvPr id="11" name="Date Placeholder 4">
            <a:extLst>
              <a:ext uri="{FF2B5EF4-FFF2-40B4-BE49-F238E27FC236}">
                <a16:creationId xmlns:a16="http://schemas.microsoft.com/office/drawing/2014/main" id="{CD16459D-87F5-A623-F9F1-358F5DA3A6D6}"/>
              </a:ext>
            </a:extLst>
          </p:cNvPr>
          <p:cNvSpPr>
            <a:spLocks noGrp="1"/>
          </p:cNvSpPr>
          <p:nvPr>
            <p:ph type="dt" sz="half" idx="10"/>
          </p:nvPr>
        </p:nvSpPr>
        <p:spPr>
          <a:xfrm>
            <a:off x="838200" y="6356350"/>
            <a:ext cx="2743200" cy="365125"/>
          </a:xfrm>
        </p:spPr>
        <p:txBody>
          <a:bodyPr/>
          <a:lstStyle/>
          <a:p>
            <a:pPr>
              <a:spcAft>
                <a:spcPts val="600"/>
              </a:spcAft>
            </a:pPr>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13" name="Footer Placeholder 5">
            <a:extLst>
              <a:ext uri="{FF2B5EF4-FFF2-40B4-BE49-F238E27FC236}">
                <a16:creationId xmlns:a16="http://schemas.microsoft.com/office/drawing/2014/main" id="{87651F14-1264-3704-3DD7-977578CDF9E4}"/>
              </a:ext>
            </a:extLst>
          </p:cNvPr>
          <p:cNvSpPr>
            <a:spLocks noGrp="1"/>
          </p:cNvSpPr>
          <p:nvPr>
            <p:ph type="ftr" sz="quarter" idx="11"/>
          </p:nvPr>
        </p:nvSpPr>
        <p:spPr>
          <a:xfrm>
            <a:off x="4038600" y="6356350"/>
            <a:ext cx="4114800" cy="365125"/>
          </a:xfrm>
        </p:spPr>
        <p:txBody>
          <a:bodyPr/>
          <a:lstStyle/>
          <a:p>
            <a:pPr>
              <a:spcAft>
                <a:spcPts val="600"/>
              </a:spcAft>
            </a:pPr>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15" name="Slide Number Placeholder 6">
            <a:extLst>
              <a:ext uri="{FF2B5EF4-FFF2-40B4-BE49-F238E27FC236}">
                <a16:creationId xmlns:a16="http://schemas.microsoft.com/office/drawing/2014/main" id="{1ADD5C45-59BE-E15F-0F23-FA2573ECCEBE}"/>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altLang="ja-JP" noProof="0" smtClean="0"/>
              <a:pPr>
                <a:spcAft>
                  <a:spcPts val="600"/>
                </a:spcAft>
              </a:pPr>
              <a:t>32</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08567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4152" y="365125"/>
            <a:ext cx="10515600" cy="1325563"/>
          </a:xfrm>
        </p:spPr>
        <p:txBody>
          <a:bodyPr/>
          <a:lstStyle/>
          <a:p>
            <a:r>
              <a:rPr kumimoji="1" lang="ja-JP" altLang="en-US" dirty="0">
                <a:latin typeface="Meiryo UI" panose="020B0604030504040204" pitchFamily="50" charset="-128"/>
                <a:ea typeface="Meiryo UI" panose="020B0604030504040204" pitchFamily="50" charset="-128"/>
              </a:rPr>
              <a:t>ニクソン対ニューヨークタイムス</a:t>
            </a:r>
            <a:br>
              <a:rPr kumimoji="1" lang="ja-JP" altLang="en-US"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・ワシントンポスト</a:t>
            </a:r>
          </a:p>
        </p:txBody>
      </p:sp>
      <p:sp>
        <p:nvSpPr>
          <p:cNvPr id="3" name="コンテンツ プレースホルダ 2"/>
          <p:cNvSpPr>
            <a:spLocks noGrp="1"/>
          </p:cNvSpPr>
          <p:nvPr>
            <p:ph idx="1"/>
          </p:nvPr>
        </p:nvSpPr>
        <p:spPr>
          <a:xfrm>
            <a:off x="1425389" y="2400732"/>
            <a:ext cx="9646024" cy="4457229"/>
          </a:xfrm>
        </p:spPr>
        <p:txBody>
          <a:bodyPr>
            <a:normAutofit/>
          </a:bodyPr>
          <a:lstStyle/>
          <a:p>
            <a:r>
              <a:rPr lang="en-US" altLang="ja-JP" b="1" dirty="0">
                <a:latin typeface="Meiryo UI" panose="020B0604030504040204" pitchFamily="50" charset="-128"/>
                <a:ea typeface="Meiryo UI" panose="020B0604030504040204" pitchFamily="50" charset="-128"/>
              </a:rPr>
              <a:t>1971</a:t>
            </a:r>
            <a:r>
              <a:rPr lang="ja-JP" altLang="ja-JP" b="1" dirty="0">
                <a:latin typeface="Meiryo UI" panose="020B0604030504040204" pitchFamily="50" charset="-128"/>
                <a:ea typeface="Meiryo UI" panose="020B0604030504040204" pitchFamily="50" charset="-128"/>
              </a:rPr>
              <a:t>年、ダニエル・エルズバーグらがコピーを作成してニューヨーク・タイムズのニール・シーハン記者などにこれを手渡した</a:t>
            </a:r>
            <a:endParaRPr lang="ja-JP" altLang="en-US" b="1" dirty="0">
              <a:latin typeface="Meiryo UI" panose="020B0604030504040204" pitchFamily="50" charset="-128"/>
              <a:ea typeface="Meiryo UI" panose="020B0604030504040204" pitchFamily="50" charset="-128"/>
            </a:endParaRPr>
          </a:p>
          <a:p>
            <a:r>
              <a:rPr lang="ja-JP" altLang="ja-JP" b="1" dirty="0">
                <a:latin typeface="Meiryo UI" panose="020B0604030504040204" pitchFamily="50" charset="-128"/>
                <a:ea typeface="Meiryo UI" panose="020B0604030504040204" pitchFamily="50" charset="-128"/>
              </a:rPr>
              <a:t>ニューヨーク・タイムズは特別チームを作り、</a:t>
            </a:r>
            <a:r>
              <a:rPr lang="en-US" altLang="ja-JP" b="1" dirty="0">
                <a:latin typeface="Meiryo UI" panose="020B0604030504040204" pitchFamily="50" charset="-128"/>
                <a:ea typeface="Meiryo UI" panose="020B0604030504040204" pitchFamily="50" charset="-128"/>
              </a:rPr>
              <a:t>1971</a:t>
            </a:r>
            <a:r>
              <a:rPr lang="ja-JP" altLang="ja-JP" b="1" dirty="0">
                <a:latin typeface="Meiryo UI" panose="020B0604030504040204" pitchFamily="50" charset="-128"/>
                <a:ea typeface="Meiryo UI" panose="020B0604030504040204" pitchFamily="50" charset="-128"/>
              </a:rPr>
              <a:t>年</a:t>
            </a:r>
            <a:r>
              <a:rPr lang="en-US" altLang="ja-JP" b="1" dirty="0">
                <a:latin typeface="Meiryo UI" panose="020B0604030504040204" pitchFamily="50" charset="-128"/>
                <a:ea typeface="Meiryo UI" panose="020B0604030504040204" pitchFamily="50" charset="-128"/>
              </a:rPr>
              <a:t>6</a:t>
            </a:r>
            <a:r>
              <a:rPr lang="ja-JP" altLang="ja-JP" b="1" dirty="0">
                <a:latin typeface="Meiryo UI" panose="020B0604030504040204" pitchFamily="50" charset="-128"/>
                <a:ea typeface="Meiryo UI" panose="020B0604030504040204" pitchFamily="50" charset="-128"/>
              </a:rPr>
              <a:t>月</a:t>
            </a:r>
            <a:r>
              <a:rPr lang="en-US" altLang="ja-JP" b="1" dirty="0">
                <a:latin typeface="Meiryo UI" panose="020B0604030504040204" pitchFamily="50" charset="-128"/>
                <a:ea typeface="Meiryo UI" panose="020B0604030504040204" pitchFamily="50" charset="-128"/>
              </a:rPr>
              <a:t>13</a:t>
            </a:r>
            <a:r>
              <a:rPr lang="ja-JP" altLang="ja-JP" b="1" dirty="0">
                <a:latin typeface="Meiryo UI" panose="020B0604030504040204" pitchFamily="50" charset="-128"/>
                <a:ea typeface="Meiryo UI" panose="020B0604030504040204" pitchFamily="50" charset="-128"/>
              </a:rPr>
              <a:t>日から連載で記事を掲載した。</a:t>
            </a:r>
            <a:endParaRPr lang="ja-JP" altLang="en-US" b="1" dirty="0">
              <a:latin typeface="Meiryo UI" panose="020B0604030504040204" pitchFamily="50" charset="-128"/>
              <a:ea typeface="Meiryo UI" panose="020B0604030504040204" pitchFamily="50" charset="-128"/>
            </a:endParaRPr>
          </a:p>
          <a:p>
            <a:r>
              <a:rPr lang="ja-JP" altLang="ja-JP" b="1" dirty="0">
                <a:latin typeface="Meiryo UI" panose="020B0604030504040204" pitchFamily="50" charset="-128"/>
                <a:ea typeface="Meiryo UI" panose="020B0604030504040204" pitchFamily="50" charset="-128"/>
              </a:rPr>
              <a:t>ニクソン大統領は司法省に記事差し止め</a:t>
            </a:r>
            <a:r>
              <a:rPr lang="ja-JP" altLang="en-US" b="1" dirty="0">
                <a:latin typeface="Meiryo UI" panose="020B0604030504040204" pitchFamily="50" charset="-128"/>
                <a:ea typeface="Meiryo UI" panose="020B0604030504040204" pitchFamily="50" charset="-128"/>
              </a:rPr>
              <a:t>を命じ、</a:t>
            </a:r>
            <a:r>
              <a:rPr lang="ja-JP" altLang="ja-JP" b="1" dirty="0">
                <a:latin typeface="Meiryo UI" panose="020B0604030504040204" pitchFamily="50" charset="-128"/>
                <a:ea typeface="Meiryo UI" panose="020B0604030504040204" pitchFamily="50" charset="-128"/>
              </a:rPr>
              <a:t>連邦地方裁判所にニューヨーク・タイムズを提訴した。１９７１年６月３０日アメリカの連邦最高裁は「政府は証明責任を果たしていない」という理由で政府の差止請求は却下された。</a:t>
            </a:r>
          </a:p>
          <a:p>
            <a:endParaRPr kumimoji="1" lang="ja-JP" altLang="en-US" dirty="0">
              <a:latin typeface="Meiryo UI" panose="020B0604030504040204" pitchFamily="50" charset="-128"/>
              <a:ea typeface="Meiryo UI" panose="020B0604030504040204" pitchFamily="50" charset="-128"/>
            </a:endParaRPr>
          </a:p>
        </p:txBody>
      </p:sp>
      <p:pic>
        <p:nvPicPr>
          <p:cNvPr id="4" name="図 3" descr="imagesCAXFG2M8.jpg"/>
          <p:cNvPicPr>
            <a:picLocks noChangeAspect="1"/>
          </p:cNvPicPr>
          <p:nvPr/>
        </p:nvPicPr>
        <p:blipFill>
          <a:blip r:embed="rId2" cstate="print"/>
          <a:stretch>
            <a:fillRect/>
          </a:stretch>
        </p:blipFill>
        <p:spPr>
          <a:xfrm>
            <a:off x="7124131" y="244649"/>
            <a:ext cx="3445517" cy="2041351"/>
          </a:xfrm>
          <a:prstGeom prst="rect">
            <a:avLst/>
          </a:prstGeom>
        </p:spPr>
      </p:pic>
    </p:spTree>
    <p:extLst>
      <p:ext uri="{BB962C8B-B14F-4D97-AF65-F5344CB8AC3E}">
        <p14:creationId xmlns:p14="http://schemas.microsoft.com/office/powerpoint/2010/main" val="3334964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p:spPr>
        <p:txBody>
          <a:bodyPr anchor="ctr">
            <a:normAutofit/>
          </a:bodyPr>
          <a:lstStyle/>
          <a:p>
            <a:r>
              <a:rPr kumimoji="1" lang="ja-JP" altLang="en-US"/>
              <a:t>戦争は政府のウソからはじまる</a:t>
            </a:r>
          </a:p>
        </p:txBody>
      </p:sp>
      <p:sp>
        <p:nvSpPr>
          <p:cNvPr id="3" name="コンテンツ プレースホルダ 2"/>
          <p:cNvSpPr>
            <a:spLocks noGrp="1"/>
          </p:cNvSpPr>
          <p:nvPr>
            <p:ph sz="half" idx="1"/>
          </p:nvPr>
        </p:nvSpPr>
        <p:spPr>
          <a:xfrm>
            <a:off x="467360" y="1595120"/>
            <a:ext cx="6979920" cy="4160520"/>
          </a:xfrm>
        </p:spPr>
        <p:txBody>
          <a:bodyPr>
            <a:noAutofit/>
          </a:bodyPr>
          <a:lstStyle/>
          <a:p>
            <a:pPr hangingPunct="0">
              <a:lnSpc>
                <a:spcPct val="90000"/>
              </a:lnSpc>
            </a:pPr>
            <a:r>
              <a:rPr lang="ja-JP" altLang="en-US" sz="2400" b="1" dirty="0"/>
              <a:t>ペンタゴンペーパーによると、</a:t>
            </a:r>
            <a:r>
              <a:rPr lang="ja-JP" altLang="ja-JP" sz="2400" b="1" dirty="0"/>
              <a:t>アメリカ軍がベトナムに本格的に介入するきっかけになった</a:t>
            </a:r>
            <a:r>
              <a:rPr lang="en-US" altLang="ja-JP" sz="2400" b="1" dirty="0"/>
              <a:t>1964</a:t>
            </a:r>
            <a:r>
              <a:rPr lang="ja-JP" altLang="ja-JP" sz="2400" b="1" dirty="0"/>
              <a:t>年</a:t>
            </a:r>
            <a:r>
              <a:rPr lang="en-US" altLang="ja-JP" sz="2400" b="1" dirty="0"/>
              <a:t>8</a:t>
            </a:r>
            <a:r>
              <a:rPr lang="ja-JP" altLang="ja-JP" sz="2400" b="1" dirty="0"/>
              <a:t>月の、北ベトナム海軍によるトンキン湾の魚雷攻撃事件の</a:t>
            </a:r>
            <a:r>
              <a:rPr lang="ja-JP" altLang="en-US" sz="2400" b="1" dirty="0"/>
              <a:t>４日の</a:t>
            </a:r>
            <a:r>
              <a:rPr lang="en-US" altLang="ja-JP" sz="2400" b="1" dirty="0"/>
              <a:t>2</a:t>
            </a:r>
            <a:r>
              <a:rPr lang="ja-JP" altLang="ja-JP" sz="2400" b="1" dirty="0"/>
              <a:t>回目はまさしくこのペンタゴン・ペーパーズの中に「</a:t>
            </a:r>
            <a:r>
              <a:rPr lang="ja-JP" altLang="ja-JP" sz="2400" b="1" dirty="0">
                <a:solidFill>
                  <a:srgbClr val="C00000"/>
                </a:solidFill>
              </a:rPr>
              <a:t>アメリカ側で仕組んで捏造した事件だった</a:t>
            </a:r>
            <a:r>
              <a:rPr lang="ja-JP" altLang="ja-JP" sz="2400" b="1" dirty="0"/>
              <a:t>」と暴露されている。</a:t>
            </a:r>
            <a:r>
              <a:rPr lang="ja-JP" altLang="en-US" sz="2400" b="1" i="0" dirty="0">
                <a:effectLst/>
              </a:rPr>
              <a:t>ペンタゴンの機密文書で「マドックス」は南ベトナム哨戒艇の攻撃に随伴していたこと、</a:t>
            </a:r>
            <a:r>
              <a:rPr lang="ja-JP" altLang="en-US" sz="2400" b="1" dirty="0">
                <a:solidFill>
                  <a:srgbClr val="C00000"/>
                </a:solidFill>
              </a:rPr>
              <a:t>北爆</a:t>
            </a:r>
            <a:r>
              <a:rPr lang="ja-JP" altLang="en-US" sz="2400" b="1" i="0" dirty="0">
                <a:solidFill>
                  <a:srgbClr val="C00000"/>
                </a:solidFill>
                <a:effectLst/>
              </a:rPr>
              <a:t>決議文と攻撃目標リストが</a:t>
            </a:r>
            <a:r>
              <a:rPr lang="en-US" altLang="ja-JP" sz="2400" b="1" i="0" dirty="0">
                <a:solidFill>
                  <a:srgbClr val="C00000"/>
                </a:solidFill>
                <a:effectLst/>
              </a:rPr>
              <a:t>2</a:t>
            </a:r>
            <a:r>
              <a:rPr lang="ja-JP" altLang="en-US" sz="2400" b="1" i="0" dirty="0">
                <a:solidFill>
                  <a:srgbClr val="C00000"/>
                </a:solidFill>
                <a:effectLst/>
              </a:rPr>
              <a:t>ヵ月前にホワイトハウスで作成されていた</a:t>
            </a:r>
            <a:r>
              <a:rPr lang="ja-JP" altLang="en-US" sz="2400" b="1" i="0" dirty="0">
                <a:effectLst/>
              </a:rPr>
              <a:t>ことが明らかにされている。</a:t>
            </a:r>
            <a:endParaRPr lang="ja-JP" altLang="ja-JP" sz="2400" b="1" dirty="0"/>
          </a:p>
          <a:p>
            <a:pPr hangingPunct="0">
              <a:lnSpc>
                <a:spcPct val="90000"/>
              </a:lnSpc>
            </a:pPr>
            <a:r>
              <a:rPr lang="ja-JP" altLang="ja-JP" sz="2400" b="1" dirty="0"/>
              <a:t>アメリカがイラクを攻める時に</a:t>
            </a:r>
            <a:r>
              <a:rPr lang="ja-JP" altLang="en-US" sz="2400" b="1" dirty="0"/>
              <a:t>も、</a:t>
            </a:r>
            <a:r>
              <a:rPr lang="ja-JP" altLang="ja-JP" sz="2400" b="1" dirty="0"/>
              <a:t>パウエル国防長官は国連の場で、「イラクのフセイン政権は大量破壊兵器をつくっている」と説明した。しかし、イラクからは大量破壊兵器は発見されなかった。イラク戦争も</a:t>
            </a:r>
            <a:r>
              <a:rPr lang="ja-JP" altLang="en-US" sz="2400" b="1" dirty="0"/>
              <a:t>米</a:t>
            </a:r>
            <a:r>
              <a:rPr lang="ja-JP" altLang="ja-JP" sz="2400" b="1" dirty="0"/>
              <a:t>政府のウソから始まった。</a:t>
            </a:r>
          </a:p>
        </p:txBody>
      </p:sp>
      <p:pic>
        <p:nvPicPr>
          <p:cNvPr id="5" name="図 4" descr="海に浮かぶ船の白黒写真&#10;&#10;自動的に生成された説明">
            <a:extLst>
              <a:ext uri="{FF2B5EF4-FFF2-40B4-BE49-F238E27FC236}">
                <a16:creationId xmlns:a16="http://schemas.microsoft.com/office/drawing/2014/main" id="{02E40DC8-71C9-83F9-83C4-65ADE8E3B273}"/>
              </a:ext>
            </a:extLst>
          </p:cNvPr>
          <p:cNvPicPr>
            <a:picLocks noChangeAspect="1"/>
          </p:cNvPicPr>
          <p:nvPr/>
        </p:nvPicPr>
        <p:blipFill>
          <a:blip r:embed="rId2"/>
          <a:srcRect l="4060" r="7519" b="-3"/>
          <a:stretch/>
        </p:blipFill>
        <p:spPr>
          <a:xfrm>
            <a:off x="7727382" y="2011680"/>
            <a:ext cx="3629465" cy="3058160"/>
          </a:xfrm>
          <a:prstGeom prst="rect">
            <a:avLst/>
          </a:prstGeom>
          <a:noFill/>
        </p:spPr>
      </p:pic>
      <p:sp>
        <p:nvSpPr>
          <p:cNvPr id="10" name="Date Placeholder 4">
            <a:extLst>
              <a:ext uri="{FF2B5EF4-FFF2-40B4-BE49-F238E27FC236}">
                <a16:creationId xmlns:a16="http://schemas.microsoft.com/office/drawing/2014/main" id="{78758D68-8094-E2ED-BAA1-EEE494BEB4A3}"/>
              </a:ext>
            </a:extLst>
          </p:cNvPr>
          <p:cNvSpPr>
            <a:spLocks noGrp="1"/>
          </p:cNvSpPr>
          <p:nvPr>
            <p:ph type="dt" sz="half" idx="10"/>
          </p:nvPr>
        </p:nvSpPr>
        <p:spPr>
          <a:xfrm>
            <a:off x="838200" y="6356350"/>
            <a:ext cx="2743200" cy="365125"/>
          </a:xfrm>
        </p:spPr>
        <p:txBody>
          <a:bodyPr/>
          <a:lstStyle/>
          <a:p>
            <a:pPr>
              <a:spcAft>
                <a:spcPts val="600"/>
              </a:spcAft>
            </a:pPr>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12" name="Footer Placeholder 5">
            <a:extLst>
              <a:ext uri="{FF2B5EF4-FFF2-40B4-BE49-F238E27FC236}">
                <a16:creationId xmlns:a16="http://schemas.microsoft.com/office/drawing/2014/main" id="{C5955D97-CF0C-1741-1A19-6F3FE484A947}"/>
              </a:ext>
            </a:extLst>
          </p:cNvPr>
          <p:cNvSpPr>
            <a:spLocks noGrp="1"/>
          </p:cNvSpPr>
          <p:nvPr>
            <p:ph type="ftr" sz="quarter" idx="11"/>
          </p:nvPr>
        </p:nvSpPr>
        <p:spPr>
          <a:xfrm>
            <a:off x="4038600" y="6356350"/>
            <a:ext cx="4114800" cy="365125"/>
          </a:xfrm>
        </p:spPr>
        <p:txBody>
          <a:bodyPr/>
          <a:lstStyle/>
          <a:p>
            <a:pPr>
              <a:spcAft>
                <a:spcPts val="600"/>
              </a:spcAft>
            </a:pPr>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14" name="Slide Number Placeholder 6">
            <a:extLst>
              <a:ext uri="{FF2B5EF4-FFF2-40B4-BE49-F238E27FC236}">
                <a16:creationId xmlns:a16="http://schemas.microsoft.com/office/drawing/2014/main" id="{F31EF4E4-FF35-DC82-6874-62A15C87F407}"/>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altLang="ja-JP" noProof="0" smtClean="0"/>
              <a:pPr>
                <a:spcAft>
                  <a:spcPts val="600"/>
                </a:spcAft>
              </a:pPr>
              <a:t>34</a:t>
            </a:fld>
            <a:endParaRPr lang="ja-JP" altLang="en-US" noProof="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369AB8A3-9C0C-D71D-1A81-6A99B096AE6F}"/>
              </a:ext>
            </a:extLst>
          </p:cNvPr>
          <p:cNvSpPr txBox="1"/>
          <p:nvPr/>
        </p:nvSpPr>
        <p:spPr>
          <a:xfrm>
            <a:off x="8610600" y="5390515"/>
            <a:ext cx="2262158" cy="369332"/>
          </a:xfrm>
          <a:prstGeom prst="rect">
            <a:avLst/>
          </a:prstGeom>
          <a:noFill/>
        </p:spPr>
        <p:txBody>
          <a:bodyPr wrap="none" rtlCol="0">
            <a:spAutoFit/>
          </a:bodyPr>
          <a:lstStyle/>
          <a:p>
            <a:r>
              <a:rPr kumimoji="1" lang="ja-JP" altLang="en-US" dirty="0"/>
              <a:t>米駆逐艦マドックス</a:t>
            </a:r>
          </a:p>
        </p:txBody>
      </p:sp>
    </p:spTree>
    <p:extLst>
      <p:ext uri="{BB962C8B-B14F-4D97-AF65-F5344CB8AC3E}">
        <p14:creationId xmlns:p14="http://schemas.microsoft.com/office/powerpoint/2010/main" val="2508308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latin typeface="Meiryo UI" panose="020B0604030504040204" pitchFamily="50" charset="-128"/>
                <a:ea typeface="Meiryo UI" panose="020B0604030504040204" pitchFamily="50" charset="-128"/>
              </a:rPr>
              <a:t>満州事変は関東軍の謀略によって始まった</a:t>
            </a:r>
            <a:br>
              <a:rPr lang="ja-JP" altLang="en-US" dirty="0">
                <a:latin typeface="Meiryo UI" panose="020B0604030504040204" pitchFamily="50" charset="-128"/>
                <a:ea typeface="Meiryo UI" panose="020B0604030504040204" pitchFamily="50" charset="-128"/>
              </a:rPr>
            </a:br>
            <a:r>
              <a:rPr kumimoji="1" lang="ja-JP" altLang="en-US" sz="3100" b="1" dirty="0">
                <a:latin typeface="Meiryo UI" panose="020B0604030504040204" pitchFamily="50" charset="-128"/>
                <a:ea typeface="Meiryo UI" panose="020B0604030504040204" pitchFamily="50" charset="-128"/>
                <a:cs typeface="Meiryo UI" panose="020B0604030504040204" pitchFamily="50" charset="-128"/>
              </a:rPr>
              <a:t>柳条湖事件（</a:t>
            </a:r>
            <a:r>
              <a:rPr kumimoji="1" lang="en-US" altLang="ja-JP" sz="3100" b="1" dirty="0">
                <a:latin typeface="Meiryo UI" panose="020B0604030504040204" pitchFamily="50" charset="-128"/>
                <a:ea typeface="Meiryo UI" panose="020B0604030504040204" pitchFamily="50" charset="-128"/>
                <a:cs typeface="Meiryo UI" panose="020B0604030504040204" pitchFamily="50" charset="-128"/>
              </a:rPr>
              <a:t>1931</a:t>
            </a:r>
            <a:r>
              <a:rPr kumimoji="1" lang="ja-JP" altLang="en-US" sz="3100" b="1"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3100" b="1" dirty="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3100" b="1" dirty="0">
                <a:latin typeface="Meiryo UI" panose="020B0604030504040204" pitchFamily="50" charset="-128"/>
                <a:ea typeface="Meiryo UI" panose="020B0604030504040204" pitchFamily="50" charset="-128"/>
                <a:cs typeface="Meiryo UI" panose="020B0604030504040204" pitchFamily="50" charset="-128"/>
              </a:rPr>
              <a:t>月）を中国軍の仕業として報ずる朝日新聞</a:t>
            </a:r>
          </a:p>
        </p:txBody>
      </p:sp>
      <p:sp>
        <p:nvSpPr>
          <p:cNvPr id="3" name="コンテンツ プレースホルダー 2"/>
          <p:cNvSpPr>
            <a:spLocks noGrp="1"/>
          </p:cNvSpPr>
          <p:nvPr>
            <p:ph idx="1"/>
          </p:nvPr>
        </p:nvSpPr>
        <p:spPr/>
        <p:txBody>
          <a:bodyPr/>
          <a:lstStyle/>
          <a:p>
            <a:endParaRPr kumimoji="1" lang="ja-JP" altLang="en-US"/>
          </a:p>
        </p:txBody>
      </p:sp>
      <p:pic>
        <p:nvPicPr>
          <p:cNvPr id="8195" name="Picture 3" descr="C:\Users\hiroko\Pictures\img0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7" t="12233" r="8819"/>
          <a:stretch/>
        </p:blipFill>
        <p:spPr bwMode="auto">
          <a:xfrm>
            <a:off x="2194035" y="1745257"/>
            <a:ext cx="7157544" cy="525142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9406686" y="1773599"/>
            <a:ext cx="392415" cy="3208571"/>
          </a:xfrm>
          <a:prstGeom prst="rect">
            <a:avLst/>
          </a:prstGeom>
          <a:solidFill>
            <a:schemeClr val="bg1"/>
          </a:solidFill>
          <a:ln>
            <a:solidFill>
              <a:schemeClr val="tx1"/>
            </a:solidFill>
          </a:ln>
        </p:spPr>
        <p:txBody>
          <a:bodyPr vert="eaVert" wrap="none" rtlCol="0">
            <a:spAutoFit/>
          </a:bodyPr>
          <a:lstStyle/>
          <a:p>
            <a:r>
              <a:rPr lang="ja-JP" altLang="en-US" sz="1350" dirty="0"/>
              <a:t>東京朝日新聞１９３１年９月１９日朝刊</a:t>
            </a:r>
          </a:p>
        </p:txBody>
      </p:sp>
      <p:cxnSp>
        <p:nvCxnSpPr>
          <p:cNvPr id="5" name="直線コネクタ 4"/>
          <p:cNvCxnSpPr/>
          <p:nvPr/>
        </p:nvCxnSpPr>
        <p:spPr>
          <a:xfrm>
            <a:off x="7491250" y="4570027"/>
            <a:ext cx="0" cy="94593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7306006" y="2051489"/>
            <a:ext cx="0" cy="16120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823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a:latin typeface="Meiryo UI" panose="020B0604030504040204" pitchFamily="50" charset="-128"/>
                <a:ea typeface="Meiryo UI" panose="020B0604030504040204" pitchFamily="50" charset="-128"/>
              </a:rPr>
              <a:t>満鉄線路の爆破は満州軍事占領のための</a:t>
            </a:r>
            <a:br>
              <a:rPr kumimoji="1" lang="ja-JP" altLang="en-US" b="1" dirty="0">
                <a:latin typeface="Meiryo UI" panose="020B0604030504040204" pitchFamily="50" charset="-128"/>
                <a:ea typeface="Meiryo UI" panose="020B0604030504040204" pitchFamily="50" charset="-128"/>
              </a:rPr>
            </a:br>
            <a:r>
              <a:rPr kumimoji="1" lang="ja-JP" altLang="en-US" b="1" dirty="0">
                <a:latin typeface="Meiryo UI" panose="020B0604030504040204" pitchFamily="50" charset="-128"/>
                <a:ea typeface="Meiryo UI" panose="020B0604030504040204" pitchFamily="50" charset="-128"/>
              </a:rPr>
              <a:t>関東軍の謀略だった</a:t>
            </a:r>
          </a:p>
        </p:txBody>
      </p:sp>
      <p:sp>
        <p:nvSpPr>
          <p:cNvPr id="3" name="コンテンツ プレースホルダー 2"/>
          <p:cNvSpPr>
            <a:spLocks noGrp="1"/>
          </p:cNvSpPr>
          <p:nvPr>
            <p:ph idx="1"/>
          </p:nvPr>
        </p:nvSpPr>
        <p:spPr>
          <a:xfrm>
            <a:off x="923544" y="1782032"/>
            <a:ext cx="10430256" cy="4322688"/>
          </a:xfrm>
        </p:spPr>
        <p:txBody>
          <a:bodyPr>
            <a:normAutofit fontScale="85000" lnSpcReduction="20000"/>
          </a:bodyPr>
          <a:lstStyle/>
          <a:p>
            <a:pPr fontAlgn="base" hangingPunct="0"/>
            <a:r>
              <a:rPr lang="en-US" altLang="ja-JP" b="1" dirty="0">
                <a:solidFill>
                  <a:srgbClr val="C00000"/>
                </a:solidFill>
                <a:latin typeface="Meiryo UI" panose="020B0604030504040204" pitchFamily="50" charset="-128"/>
                <a:ea typeface="Meiryo UI" panose="020B0604030504040204" pitchFamily="50" charset="-128"/>
              </a:rPr>
              <a:t>1931</a:t>
            </a:r>
            <a:r>
              <a:rPr lang="ja-JP" altLang="ja-JP" b="1" dirty="0">
                <a:solidFill>
                  <a:srgbClr val="C00000"/>
                </a:solidFill>
                <a:latin typeface="Meiryo UI" panose="020B0604030504040204" pitchFamily="50" charset="-128"/>
                <a:ea typeface="Meiryo UI" panose="020B0604030504040204" pitchFamily="50" charset="-128"/>
              </a:rPr>
              <a:t>年</a:t>
            </a:r>
            <a:r>
              <a:rPr lang="en-US" altLang="ja-JP" b="1" dirty="0">
                <a:solidFill>
                  <a:srgbClr val="C00000"/>
                </a:solidFill>
                <a:latin typeface="Meiryo UI" panose="020B0604030504040204" pitchFamily="50" charset="-128"/>
                <a:ea typeface="Meiryo UI" panose="020B0604030504040204" pitchFamily="50" charset="-128"/>
              </a:rPr>
              <a:t>9</a:t>
            </a:r>
            <a:r>
              <a:rPr lang="ja-JP" altLang="ja-JP" b="1" dirty="0">
                <a:solidFill>
                  <a:srgbClr val="C00000"/>
                </a:solidFill>
                <a:latin typeface="Meiryo UI" panose="020B0604030504040204" pitchFamily="50" charset="-128"/>
                <a:ea typeface="Meiryo UI" panose="020B0604030504040204" pitchFamily="50" charset="-128"/>
              </a:rPr>
              <a:t>月</a:t>
            </a:r>
            <a:r>
              <a:rPr lang="en-US" altLang="ja-JP" b="1" dirty="0">
                <a:solidFill>
                  <a:srgbClr val="C00000"/>
                </a:solidFill>
                <a:latin typeface="Meiryo UI" panose="020B0604030504040204" pitchFamily="50" charset="-128"/>
                <a:ea typeface="Meiryo UI" panose="020B0604030504040204" pitchFamily="50" charset="-128"/>
              </a:rPr>
              <a:t>18</a:t>
            </a:r>
            <a:r>
              <a:rPr lang="ja-JP" altLang="ja-JP" b="1" dirty="0">
                <a:solidFill>
                  <a:srgbClr val="C00000"/>
                </a:solidFill>
                <a:latin typeface="Meiryo UI" panose="020B0604030504040204" pitchFamily="50" charset="-128"/>
                <a:ea typeface="Meiryo UI" panose="020B0604030504040204" pitchFamily="50" charset="-128"/>
              </a:rPr>
              <a:t>日、柳条湖（りゅうじょうこ）付近で、日本の所有する南満州鉄道の線路が爆破された。関東軍はこれを中国軍による犯行と発表することで、満州における軍事行動と占領の口実とした。</a:t>
            </a:r>
            <a:endParaRPr lang="ja-JP" altLang="en-US" b="1" dirty="0">
              <a:solidFill>
                <a:srgbClr val="C00000"/>
              </a:solidFill>
              <a:latin typeface="Meiryo UI" panose="020B0604030504040204" pitchFamily="50" charset="-128"/>
              <a:ea typeface="Meiryo UI" panose="020B0604030504040204" pitchFamily="50" charset="-128"/>
            </a:endParaRPr>
          </a:p>
          <a:p>
            <a:pPr fontAlgn="base" hangingPunct="0"/>
            <a:r>
              <a:rPr lang="ja-JP" altLang="ja-JP" b="1" dirty="0">
                <a:solidFill>
                  <a:srgbClr val="C00000"/>
                </a:solidFill>
                <a:latin typeface="Meiryo UI" panose="020B0604030504040204" pitchFamily="50" charset="-128"/>
                <a:ea typeface="Meiryo UI" panose="020B0604030504040204" pitchFamily="50" charset="-128"/>
              </a:rPr>
              <a:t>しかし、この事件は、関東軍高級参謀板垣征四郎大佐と関東軍作戦主任参謀石原莞爾中佐らが仕組んだ謀略事件であった。</a:t>
            </a:r>
            <a:endParaRPr lang="ja-JP" altLang="en-US" b="1" dirty="0">
              <a:solidFill>
                <a:srgbClr val="C00000"/>
              </a:solidFill>
              <a:latin typeface="Meiryo UI" panose="020B0604030504040204" pitchFamily="50" charset="-128"/>
              <a:ea typeface="Meiryo UI" panose="020B0604030504040204" pitchFamily="50" charset="-128"/>
            </a:endParaRPr>
          </a:p>
          <a:p>
            <a:pPr fontAlgn="base" hangingPunct="0"/>
            <a:r>
              <a:rPr lang="ja-JP" altLang="ja-JP" b="1" dirty="0">
                <a:solidFill>
                  <a:srgbClr val="C00000"/>
                </a:solidFill>
                <a:latin typeface="Meiryo UI" panose="020B0604030504040204" pitchFamily="50" charset="-128"/>
                <a:ea typeface="Meiryo UI" panose="020B0604030504040204" pitchFamily="50" charset="-128"/>
              </a:rPr>
              <a:t>関東軍より、この爆破事件は中国軍の犯行によるものであると発表された。このため、日本では、太平洋戦争終結に至るまで、爆破は張学良ら東北軍の犯行と信じられていた。</a:t>
            </a:r>
          </a:p>
          <a:p>
            <a:r>
              <a:rPr lang="ja-JP" altLang="ja-JP" b="1" dirty="0">
                <a:latin typeface="Meiryo UI" panose="020B0604030504040204" pitchFamily="50" charset="-128"/>
                <a:ea typeface="Meiryo UI" panose="020B0604030504040204" pitchFamily="50" charset="-128"/>
              </a:rPr>
              <a:t>爆破を直接実行したのは、奉天虎石台（こせきだい）駐留の独立守備隊第二大隊第三中隊（大隊長は島本正一中佐、中隊長は川島正大尉）付の河本末守中尉ら数名の日本軍人グループである。関東軍は自ら守備する線路を爆破し、中国軍による爆破被害を受けたと発表するという、自作自演の計画的</a:t>
            </a:r>
            <a:r>
              <a:rPr lang="ja-JP" altLang="en-US" b="1" dirty="0">
                <a:latin typeface="Meiryo UI" panose="020B0604030504040204" pitchFamily="50" charset="-128"/>
                <a:ea typeface="Meiryo UI" panose="020B0604030504040204" pitchFamily="50" charset="-128"/>
              </a:rPr>
              <a:t>侵略</a:t>
            </a:r>
            <a:r>
              <a:rPr lang="ja-JP" altLang="ja-JP" b="1" dirty="0">
                <a:latin typeface="Meiryo UI" panose="020B0604030504040204" pitchFamily="50" charset="-128"/>
                <a:ea typeface="Meiryo UI" panose="020B0604030504040204" pitchFamily="50" charset="-128"/>
              </a:rPr>
              <a:t>行動であった。</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91814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b="1" dirty="0">
                <a:latin typeface="Meiryo UI" panose="020B0604030504040204" pitchFamily="50" charset="-128"/>
                <a:ea typeface="Meiryo UI" panose="020B0604030504040204" pitchFamily="50" charset="-128"/>
              </a:rPr>
              <a:t>疑問を提起したメディアは不買運動で黙らされた。</a:t>
            </a:r>
          </a:p>
        </p:txBody>
      </p:sp>
      <p:sp>
        <p:nvSpPr>
          <p:cNvPr id="3" name="コンテンツ プレースホルダー 2"/>
          <p:cNvSpPr>
            <a:spLocks noGrp="1"/>
          </p:cNvSpPr>
          <p:nvPr>
            <p:ph idx="1"/>
          </p:nvPr>
        </p:nvSpPr>
        <p:spPr>
          <a:xfrm>
            <a:off x="1170432" y="1755648"/>
            <a:ext cx="9930384" cy="4841705"/>
          </a:xfrm>
        </p:spPr>
        <p:txBody>
          <a:bodyPr>
            <a:normAutofit fontScale="85000" lnSpcReduction="10000"/>
          </a:bodyPr>
          <a:lstStyle/>
          <a:p>
            <a:pPr fontAlgn="base" hangingPunct="0"/>
            <a:r>
              <a:rPr lang="ja-JP" altLang="ja-JP" sz="2550" b="1" dirty="0">
                <a:latin typeface="Meiryo UI" panose="020B0604030504040204" pitchFamily="50" charset="-128"/>
                <a:ea typeface="Meiryo UI" panose="020B0604030504040204" pitchFamily="50" charset="-128"/>
              </a:rPr>
              <a:t>多くのメデイアは中国側の非道を強く訴えた。とりわけ東京日日新聞（現毎日新聞）は中国に対する敵意をあおり立てた。</a:t>
            </a:r>
          </a:p>
          <a:p>
            <a:pPr fontAlgn="base" hangingPunct="0"/>
            <a:r>
              <a:rPr lang="ja-JP" altLang="ja-JP" sz="2550" b="1" dirty="0">
                <a:latin typeface="Meiryo UI" panose="020B0604030504040204" pitchFamily="50" charset="-128"/>
                <a:ea typeface="Meiryo UI" panose="020B0604030504040204" pitchFamily="50" charset="-128"/>
              </a:rPr>
              <a:t>半藤一利氏によれば、</a:t>
            </a:r>
            <a:r>
              <a:rPr lang="ja-JP" altLang="ja-JP" sz="2550" b="1" dirty="0">
                <a:solidFill>
                  <a:srgbClr val="C00000"/>
                </a:solidFill>
                <a:latin typeface="Meiryo UI" panose="020B0604030504040204" pitchFamily="50" charset="-128"/>
                <a:ea typeface="Meiryo UI" panose="020B0604030504040204" pitchFamily="50" charset="-128"/>
              </a:rPr>
              <a:t>大阪朝日新聞は、高原操編集局長の下で、柳条湖事件について「この戦争はおかしいのではないか、謀略的な匂い、侵略的な匂いがする」と報道していた。</a:t>
            </a:r>
            <a:r>
              <a:rPr lang="ja-JP" altLang="ja-JP" sz="2550" b="1" dirty="0">
                <a:latin typeface="Meiryo UI" panose="020B0604030504040204" pitchFamily="50" charset="-128"/>
                <a:ea typeface="Meiryo UI" panose="020B0604030504040204" pitchFamily="50" charset="-128"/>
              </a:rPr>
              <a:t>結果として正しい報道をしていたのである。そのとき、</a:t>
            </a:r>
            <a:r>
              <a:rPr lang="ja-JP" altLang="ja-JP" sz="2550" b="1" dirty="0">
                <a:solidFill>
                  <a:srgbClr val="C00000"/>
                </a:solidFill>
                <a:latin typeface="Meiryo UI" panose="020B0604030504040204" pitchFamily="50" charset="-128"/>
                <a:ea typeface="Meiryo UI" panose="020B0604030504040204" pitchFamily="50" charset="-128"/>
              </a:rPr>
              <a:t>在郷軍人会などが組織した激しい不買運動を受け、部数を減らす。</a:t>
            </a:r>
            <a:r>
              <a:rPr lang="ja-JP" altLang="ja-JP" sz="2550" b="1" dirty="0">
                <a:latin typeface="Meiryo UI" panose="020B0604030504040204" pitchFamily="50" charset="-128"/>
                <a:ea typeface="Meiryo UI" panose="020B0604030504040204" pitchFamily="50" charset="-128"/>
              </a:rPr>
              <a:t>奈良県下では一紙も売れなくなる。そして、１０月１２日の役員会議で高原編集局長は次のように述べたことが憲兵調書に記録されている。朝日新聞内部の密告者が届けたのであろう。そこにはこうある。</a:t>
            </a:r>
          </a:p>
          <a:p>
            <a:pPr fontAlgn="base" hangingPunct="0"/>
            <a:r>
              <a:rPr lang="ja-JP" altLang="ja-JP" sz="2550" b="1" dirty="0">
                <a:latin typeface="Meiryo UI" panose="020B0604030504040204" pitchFamily="50" charset="-128"/>
                <a:ea typeface="Meiryo UI" panose="020B0604030504040204" pitchFamily="50" charset="-128"/>
              </a:rPr>
              <a:t>「今後の方針として、軍備の縮小を強調するのは従来のごとくなるも、国家重大の時に際し、日本国民として軍部を支持し、国論の統一を図るは当然のことにして、現在の軍部及び軍事行動に絶対批判を下さず、極力これを支持すべきこと」</a:t>
            </a:r>
            <a:r>
              <a:rPr lang="en-US" altLang="ja-JP" sz="2550" b="1" baseline="30000" dirty="0">
                <a:latin typeface="Meiryo UI" panose="020B0604030504040204" pitchFamily="50" charset="-128"/>
                <a:ea typeface="Meiryo UI" panose="020B0604030504040204" pitchFamily="50" charset="-128"/>
              </a:rPr>
              <a:t>*</a:t>
            </a:r>
            <a:endParaRPr lang="ja-JP" altLang="ja-JP" sz="2550" b="1" dirty="0">
              <a:latin typeface="Meiryo UI" panose="020B0604030504040204" pitchFamily="50" charset="-128"/>
              <a:ea typeface="Meiryo UI" panose="020B0604030504040204" pitchFamily="50" charset="-128"/>
            </a:endParaRPr>
          </a:p>
          <a:p>
            <a:r>
              <a:rPr lang="ja-JP" altLang="ja-JP" sz="2550" b="1" dirty="0">
                <a:latin typeface="Meiryo UI" panose="020B0604030504040204" pitchFamily="50" charset="-128"/>
                <a:ea typeface="Meiryo UI" panose="020B0604030504040204" pitchFamily="50" charset="-128"/>
              </a:rPr>
              <a:t>大阪朝日の抵抗は一ヶ月もたなかった。</a:t>
            </a:r>
            <a:endParaRPr lang="ja-JP" altLang="en-US" sz="2550" b="1" dirty="0">
              <a:latin typeface="Meiryo UI" panose="020B0604030504040204" pitchFamily="50" charset="-128"/>
              <a:ea typeface="Meiryo UI" panose="020B0604030504040204" pitchFamily="50" charset="-128"/>
            </a:endParaRPr>
          </a:p>
          <a:p>
            <a:r>
              <a:rPr lang="ja-JP" altLang="ja-JP" sz="2550" b="1" dirty="0">
                <a:latin typeface="Meiryo UI" panose="020B0604030504040204" pitchFamily="50" charset="-128"/>
                <a:ea typeface="Meiryo UI" panose="020B0604030504040204" pitchFamily="50" charset="-128"/>
              </a:rPr>
              <a:t>半藤一利・保坂正康『そして、メディアは日本を戦争に導いた』２０１４　東洋経済新報社　５１－５２ページ</a:t>
            </a:r>
          </a:p>
          <a:p>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7959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b="1" dirty="0">
                <a:latin typeface="Meiryo UI" panose="020B0604030504040204" pitchFamily="50" charset="-128"/>
                <a:ea typeface="Meiryo UI" panose="020B0604030504040204" pitchFamily="50" charset="-128"/>
              </a:rPr>
              <a:t>大手マスコミは真実を知りながら報道しなかった</a:t>
            </a:r>
            <a:br>
              <a:rPr lang="ja-JP" altLang="ja-JP" b="1" dirty="0">
                <a:latin typeface="Meiryo UI" panose="020B0604030504040204" pitchFamily="50" charset="-128"/>
                <a:ea typeface="Meiryo UI" panose="020B0604030504040204" pitchFamily="50" charset="-128"/>
              </a:rPr>
            </a:br>
            <a:endParaRPr kumimoji="1" lang="ja-JP" altLang="en-US" dirty="0">
              <a:latin typeface="Meiryo UI" panose="020B0604030504040204" pitchFamily="50" charset="-128"/>
              <a:ea typeface="Meiryo UI" panose="020B0604030504040204" pitchFamily="50" charset="-128"/>
            </a:endParaRPr>
          </a:p>
        </p:txBody>
      </p:sp>
      <p:sp>
        <p:nvSpPr>
          <p:cNvPr id="3" name="コンテンツ プレースホルダー 2"/>
          <p:cNvSpPr>
            <a:spLocks noGrp="1"/>
          </p:cNvSpPr>
          <p:nvPr>
            <p:ph idx="1"/>
          </p:nvPr>
        </p:nvSpPr>
        <p:spPr>
          <a:xfrm>
            <a:off x="1142296" y="1179576"/>
            <a:ext cx="9574472" cy="5394960"/>
          </a:xfrm>
        </p:spPr>
        <p:txBody>
          <a:bodyPr>
            <a:normAutofit fontScale="92500" lnSpcReduction="20000"/>
          </a:bodyPr>
          <a:lstStyle/>
          <a:p>
            <a:pPr fontAlgn="base" hangingPunct="0"/>
            <a:r>
              <a:rPr lang="ja-JP" altLang="ja-JP" sz="2550" b="1" dirty="0">
                <a:latin typeface="Meiryo UI" panose="020B0604030504040204" pitchFamily="50" charset="-128"/>
                <a:ea typeface="Meiryo UI" panose="020B0604030504040204" pitchFamily="50" charset="-128"/>
              </a:rPr>
              <a:t>もうひとつ、衝撃的な事実がＮＨＫの取材によって明らかになった。柳条湖が関東軍の謀略であることは、全国紙の記者には政府からひそかに耳打ちがされていたというのである。このことは、２０１１年にＮＨＫスペシャル中で放映されている。</a:t>
            </a:r>
          </a:p>
          <a:p>
            <a:pPr fontAlgn="base" hangingPunct="0"/>
            <a:r>
              <a:rPr lang="ja-JP" altLang="ja-JP" sz="2550" b="1" dirty="0">
                <a:solidFill>
                  <a:srgbClr val="C00000"/>
                </a:solidFill>
                <a:latin typeface="Meiryo UI" panose="020B0604030504040204" pitchFamily="50" charset="-128"/>
                <a:ea typeface="Meiryo UI" panose="020B0604030504040204" pitchFamily="50" charset="-128"/>
              </a:rPr>
              <a:t>東京朝日新聞も事変当初には慎重な報道を行っていたが、緒方竹虎編集局長は陸軍参謀本部作戦課長であった今村均と接触し、料理屋で食事をしながら、事変が関東軍による謀略であることを打ち明けられながら、現地の在留邦人の悲惨な状況を見れば、謀略を企てたこともやむを得ないという説得に「あーそうですか、初めてよくわかった」と応じ、それ以降論調を転換させた</a:t>
            </a:r>
            <a:r>
              <a:rPr lang="ja-JP" altLang="ja-JP" sz="2550" b="1" dirty="0">
                <a:latin typeface="Meiryo UI" panose="020B0604030504040204" pitchFamily="50" charset="-128"/>
                <a:ea typeface="Meiryo UI" panose="020B0604030504040204" pitchFamily="50" charset="-128"/>
              </a:rPr>
              <a:t>という。（今村均の証言）</a:t>
            </a:r>
          </a:p>
          <a:p>
            <a:pPr fontAlgn="base" hangingPunct="0"/>
            <a:r>
              <a:rPr lang="ja-JP" altLang="ja-JP" sz="2550" b="1" dirty="0">
                <a:latin typeface="Meiryo UI" panose="020B0604030504040204" pitchFamily="50" charset="-128"/>
                <a:ea typeface="Meiryo UI" panose="020B0604030504040204" pitchFamily="50" charset="-128"/>
              </a:rPr>
              <a:t>また、「</a:t>
            </a:r>
            <a:r>
              <a:rPr lang="ja-JP" altLang="ja-JP" sz="2550" b="1" dirty="0">
                <a:solidFill>
                  <a:srgbClr val="C00000"/>
                </a:solidFill>
                <a:latin typeface="Meiryo UI" panose="020B0604030504040204" pitchFamily="50" charset="-128"/>
                <a:ea typeface="Meiryo UI" panose="020B0604030504040204" pitchFamily="50" charset="-128"/>
              </a:rPr>
              <a:t>のちに報道部長になる谷萩（那華雄）大尉というのがおりまして、記者クラブでわれわれに話してくれたんですよ。実は、あれは関東軍がやったんだよ。」ということをこっそり耳打ちしてくれました。</a:t>
            </a:r>
            <a:r>
              <a:rPr lang="ja-JP" altLang="ja-JP" sz="2550" b="1" dirty="0">
                <a:latin typeface="Meiryo UI" panose="020B0604030504040204" pitchFamily="50" charset="-128"/>
                <a:ea typeface="Meiryo UI" panose="020B0604030504040204" pitchFamily="50" charset="-128"/>
              </a:rPr>
              <a:t>」（石橋恒喜　東京日々新聞記者の証言　ＮＨＫスペシャル取材班編著『日本人はなぜ戦争へ向かったか』メディアと民衆・指導者編　２０１５　新潮社２７－３０頁）</a:t>
            </a:r>
          </a:p>
          <a:p>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15911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7567" y="313553"/>
            <a:ext cx="2914402" cy="5944744"/>
          </a:xfrm>
        </p:spPr>
        <p:txBody>
          <a:bodyPr anchor="ctr">
            <a:normAutofit/>
          </a:bodyPr>
          <a:lstStyle/>
          <a:p>
            <a:r>
              <a:rPr kumimoji="1" lang="ja-JP" altLang="en-US" b="1" dirty="0">
                <a:latin typeface="Meiryo UI" panose="020B0604030504040204" pitchFamily="50" charset="-128"/>
                <a:ea typeface="Meiryo UI" panose="020B0604030504040204" pitchFamily="50" charset="-128"/>
              </a:rPr>
              <a:t>秘密を共有する陸軍省新聞班と記者クラブの共犯関係</a:t>
            </a:r>
            <a:br>
              <a:rPr kumimoji="1" lang="ja-JP" altLang="en-US" b="1" dirty="0">
                <a:latin typeface="Meiryo UI" panose="020B0604030504040204" pitchFamily="50" charset="-128"/>
                <a:ea typeface="Meiryo UI" panose="020B0604030504040204" pitchFamily="50" charset="-128"/>
              </a:rPr>
            </a:br>
            <a:br>
              <a:rPr kumimoji="1" lang="ja-JP" altLang="en-US" b="1" dirty="0">
                <a:latin typeface="Meiryo UI" panose="020B0604030504040204" pitchFamily="50" charset="-128"/>
                <a:ea typeface="Meiryo UI" panose="020B0604030504040204" pitchFamily="50" charset="-128"/>
              </a:rPr>
            </a:br>
            <a:r>
              <a:rPr kumimoji="1" lang="en-US" altLang="ja-JP" sz="2800" b="1" dirty="0">
                <a:latin typeface="Meiryo UI" panose="020B0604030504040204" pitchFamily="50" charset="-128"/>
                <a:ea typeface="Meiryo UI" panose="020B0604030504040204" pitchFamily="50" charset="-128"/>
              </a:rPr>
              <a:t>(</a:t>
            </a:r>
            <a:r>
              <a:rPr kumimoji="1" lang="ja-JP" altLang="en-US" sz="2800" b="1" dirty="0">
                <a:latin typeface="Meiryo UI" panose="020B0604030504040204" pitchFamily="50" charset="-128"/>
                <a:ea typeface="Meiryo UI" panose="020B0604030504040204" pitchFamily="50" charset="-128"/>
              </a:rPr>
              <a:t>海渡雄一</a:t>
            </a:r>
            <a:r>
              <a:rPr lang="en-US" altLang="ja-JP" sz="2800" dirty="0">
                <a:latin typeface="Meiryo UI" panose="020B0604030504040204" pitchFamily="50" charset="-128"/>
                <a:ea typeface="Meiryo UI" panose="020B0604030504040204" pitchFamily="50" charset="-128"/>
              </a:rPr>
              <a:t>『</a:t>
            </a:r>
            <a:r>
              <a:rPr kumimoji="1" lang="ja-JP" altLang="en-US" sz="2800" b="1" dirty="0">
                <a:latin typeface="Meiryo UI" panose="020B0604030504040204" pitchFamily="50" charset="-128"/>
                <a:ea typeface="Meiryo UI" panose="020B0604030504040204" pitchFamily="50" charset="-128"/>
              </a:rPr>
              <a:t>戦争する国のつくり方</a:t>
            </a:r>
            <a:r>
              <a:rPr kumimoji="1" lang="en-US" altLang="ja-JP" sz="2800" b="1" dirty="0">
                <a:latin typeface="Meiryo UI" panose="020B0604030504040204" pitchFamily="50" charset="-128"/>
                <a:ea typeface="Meiryo UI" panose="020B0604030504040204" pitchFamily="50" charset="-128"/>
              </a:rPr>
              <a:t>』2017 </a:t>
            </a:r>
            <a:r>
              <a:rPr lang="ja-JP" altLang="en-US" sz="2800" dirty="0">
                <a:latin typeface="Meiryo UI" panose="020B0604030504040204" pitchFamily="50" charset="-128"/>
                <a:ea typeface="Meiryo UI" panose="020B0604030504040204" pitchFamily="50" charset="-128"/>
              </a:rPr>
              <a:t>彩流社刊</a:t>
            </a:r>
            <a:br>
              <a:rPr kumimoji="1" lang="ja-JP" altLang="en-US" sz="2800" b="1" dirty="0">
                <a:latin typeface="Meiryo UI" panose="020B0604030504040204" pitchFamily="50" charset="-128"/>
                <a:ea typeface="Meiryo UI" panose="020B0604030504040204" pitchFamily="50" charset="-128"/>
              </a:rPr>
            </a:br>
            <a:r>
              <a:rPr kumimoji="1" lang="en-US" altLang="ja-JP" sz="2800" b="1" dirty="0">
                <a:latin typeface="Meiryo UI" panose="020B0604030504040204" pitchFamily="50" charset="-128"/>
                <a:ea typeface="Meiryo UI" panose="020B0604030504040204" pitchFamily="50" charset="-128"/>
              </a:rPr>
              <a:t>113</a:t>
            </a:r>
            <a:r>
              <a:rPr kumimoji="1" lang="ja-JP" altLang="en-US" sz="2800" b="1" dirty="0">
                <a:latin typeface="Meiryo UI" panose="020B0604030504040204" pitchFamily="50" charset="-128"/>
                <a:ea typeface="Meiryo UI" panose="020B0604030504040204" pitchFamily="50" charset="-128"/>
              </a:rPr>
              <a:t>頁</a:t>
            </a:r>
            <a:r>
              <a:rPr kumimoji="1" lang="en-US" altLang="ja-JP" sz="2800" b="1" dirty="0">
                <a:latin typeface="Meiryo UI" panose="020B0604030504040204" pitchFamily="50" charset="-128"/>
                <a:ea typeface="Meiryo UI" panose="020B0604030504040204" pitchFamily="50" charset="-128"/>
              </a:rPr>
              <a:t>)</a:t>
            </a:r>
            <a:endParaRPr kumimoji="1" lang="ja-JP" altLang="en-US" sz="2800" b="1" dirty="0">
              <a:latin typeface="Meiryo UI" panose="020B0604030504040204" pitchFamily="50" charset="-128"/>
              <a:ea typeface="Meiryo UI" panose="020B0604030504040204" pitchFamily="50" charset="-128"/>
            </a:endParaRPr>
          </a:p>
        </p:txBody>
      </p:sp>
      <p:pic>
        <p:nvPicPr>
          <p:cNvPr id="8" name="コンテンツ プレースホルダー 7" descr="白黒の写真に写ってる子供たち&#10;&#10;中程度の精度で自動的に生成された説明">
            <a:extLst>
              <a:ext uri="{FF2B5EF4-FFF2-40B4-BE49-F238E27FC236}">
                <a16:creationId xmlns:a16="http://schemas.microsoft.com/office/drawing/2014/main" id="{F49E57D4-78A1-216D-EA9E-A55FE0E67E5B}"/>
              </a:ext>
            </a:extLst>
          </p:cNvPr>
          <p:cNvPicPr>
            <a:picLocks noGrp="1" noChangeAspect="1"/>
          </p:cNvPicPr>
          <p:nvPr>
            <p:ph idx="1"/>
          </p:nvPr>
        </p:nvPicPr>
        <p:blipFill rotWithShape="1">
          <a:blip r:embed="rId2"/>
          <a:stretch/>
        </p:blipFill>
        <p:spPr>
          <a:xfrm>
            <a:off x="3752602" y="227456"/>
            <a:ext cx="8088086" cy="5944744"/>
          </a:xfrm>
          <a:noFill/>
        </p:spPr>
      </p:pic>
      <p:sp>
        <p:nvSpPr>
          <p:cNvPr id="13" name="Date Placeholder 4">
            <a:extLst>
              <a:ext uri="{FF2B5EF4-FFF2-40B4-BE49-F238E27FC236}">
                <a16:creationId xmlns:a16="http://schemas.microsoft.com/office/drawing/2014/main" id="{BEFC408B-4A36-001D-CB7D-D596AFA2BD9B}"/>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ltLang="ja-JP" noProof="0"/>
              <a:t>20XX/9/3</a:t>
            </a:r>
            <a:endParaRPr lang="ja-JP" altLang="en-US" noProof="0"/>
          </a:p>
        </p:txBody>
      </p:sp>
      <p:sp>
        <p:nvSpPr>
          <p:cNvPr id="15" name="Footer Placeholder 5">
            <a:extLst>
              <a:ext uri="{FF2B5EF4-FFF2-40B4-BE49-F238E27FC236}">
                <a16:creationId xmlns:a16="http://schemas.microsoft.com/office/drawing/2014/main" id="{ABB3EF48-29DF-87D1-AE2C-FD8C69834C1B}"/>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ja-JP" altLang="en-US" noProof="0"/>
              <a:t>プレゼンテーションのタイトル</a:t>
            </a:r>
          </a:p>
        </p:txBody>
      </p:sp>
      <p:sp>
        <p:nvSpPr>
          <p:cNvPr id="17" name="Slide Number Placeholder 6">
            <a:extLst>
              <a:ext uri="{FF2B5EF4-FFF2-40B4-BE49-F238E27FC236}">
                <a16:creationId xmlns:a16="http://schemas.microsoft.com/office/drawing/2014/main" id="{47CE03B5-394D-0356-3BF3-B7EF4BE8B3B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altLang="ja-JP" noProof="0" smtClean="0"/>
              <a:pPr>
                <a:spcAft>
                  <a:spcPts val="600"/>
                </a:spcAft>
              </a:pPr>
              <a:t>39</a:t>
            </a:fld>
            <a:endParaRPr lang="ja-JP" altLang="en-US" noProof="0"/>
          </a:p>
        </p:txBody>
      </p:sp>
    </p:spTree>
    <p:extLst>
      <p:ext uri="{BB962C8B-B14F-4D97-AF65-F5344CB8AC3E}">
        <p14:creationId xmlns:p14="http://schemas.microsoft.com/office/powerpoint/2010/main" val="1107705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89F856-00E4-CE7E-F9EF-8364105602B6}"/>
              </a:ext>
            </a:extLst>
          </p:cNvPr>
          <p:cNvSpPr>
            <a:spLocks noGrp="1"/>
          </p:cNvSpPr>
          <p:nvPr>
            <p:ph type="title"/>
          </p:nvPr>
        </p:nvSpPr>
        <p:spPr>
          <a:xfrm>
            <a:off x="1768928" y="2242457"/>
            <a:ext cx="4032432" cy="2373086"/>
          </a:xfrm>
        </p:spPr>
        <p:txBody>
          <a:bodyPr>
            <a:normAutofit fontScale="90000"/>
          </a:bodyPr>
          <a:lstStyle/>
          <a:p>
            <a:r>
              <a:rPr lang="ja-JP" altLang="ja-JP" dirty="0"/>
              <a:t>自民党、国民民主党、参政党、日本維新の会などはどのようなスパイ防止法案を提案しているか</a:t>
            </a:r>
            <a:br>
              <a:rPr lang="ja-JP" altLang="ja-JP" dirty="0"/>
            </a:br>
            <a:endParaRPr kumimoji="1" lang="ja-JP" altLang="en-US" dirty="0"/>
          </a:p>
        </p:txBody>
      </p:sp>
      <p:sp>
        <p:nvSpPr>
          <p:cNvPr id="3" name="日付プレースホルダー 2">
            <a:extLst>
              <a:ext uri="{FF2B5EF4-FFF2-40B4-BE49-F238E27FC236}">
                <a16:creationId xmlns:a16="http://schemas.microsoft.com/office/drawing/2014/main" id="{8A0E4DF6-1741-FB8F-78A5-FF9C341F7E2A}"/>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1EE5A9DA-E611-C8BC-0E59-BD5D07B3790E}"/>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BF789A5-55EC-0EC9-33BA-7D0CB78CB369}"/>
              </a:ext>
            </a:extLst>
          </p:cNvPr>
          <p:cNvSpPr>
            <a:spLocks noGrp="1"/>
          </p:cNvSpPr>
          <p:nvPr>
            <p:ph type="sldNum" sz="quarter" idx="12"/>
          </p:nvPr>
        </p:nvSpPr>
        <p:spPr/>
        <p:txBody>
          <a:bodyPr/>
          <a:lstStyle/>
          <a:p>
            <a:fld id="{B9713C8C-8E70-45D5-AE59-23E60168254E}" type="slidenum">
              <a:rPr lang="en-US" altLang="ja-JP" noProof="0" smtClean="0"/>
              <a:pPr/>
              <a:t>4</a:t>
            </a:fld>
            <a:endParaRPr lang="ja-JP" altLang="en-US" noProof="0">
              <a:latin typeface="Meiryo UI" panose="020B0604030504040204" pitchFamily="50" charset="-128"/>
              <a:ea typeface="Meiryo UI" panose="020B0604030504040204" pitchFamily="50" charset="-128"/>
            </a:endParaRPr>
          </a:p>
        </p:txBody>
      </p:sp>
      <p:pic>
        <p:nvPicPr>
          <p:cNvPr id="8" name="コンテンツ プレースホルダー 7" descr="建物, 男, スーツ, 窓 が含まれている画像&#10;&#10;AI 生成コンテンツは誤りを含む可能性があります。">
            <a:extLst>
              <a:ext uri="{FF2B5EF4-FFF2-40B4-BE49-F238E27FC236}">
                <a16:creationId xmlns:a16="http://schemas.microsoft.com/office/drawing/2014/main" id="{7250D871-7930-9753-E6A0-02D7ADBBF251}"/>
              </a:ext>
            </a:extLst>
          </p:cNvPr>
          <p:cNvPicPr>
            <a:picLocks noGrp="1" noChangeAspect="1"/>
          </p:cNvPicPr>
          <p:nvPr>
            <p:ph sz="quarter" idx="13"/>
          </p:nvPr>
        </p:nvPicPr>
        <p:blipFill>
          <a:blip r:embed="rId2"/>
          <a:stretch>
            <a:fillRect/>
          </a:stretch>
        </p:blipFill>
        <p:spPr>
          <a:xfrm>
            <a:off x="6701183" y="1574800"/>
            <a:ext cx="5129965" cy="3413759"/>
          </a:xfrm>
        </p:spPr>
      </p:pic>
      <p:sp>
        <p:nvSpPr>
          <p:cNvPr id="9" name="テキスト ボックス 8">
            <a:extLst>
              <a:ext uri="{FF2B5EF4-FFF2-40B4-BE49-F238E27FC236}">
                <a16:creationId xmlns:a16="http://schemas.microsoft.com/office/drawing/2014/main" id="{CC79B37B-06AC-6F3A-BA3E-DBE9BE999017}"/>
              </a:ext>
            </a:extLst>
          </p:cNvPr>
          <p:cNvSpPr txBox="1"/>
          <p:nvPr/>
        </p:nvSpPr>
        <p:spPr>
          <a:xfrm>
            <a:off x="5933440" y="5445760"/>
            <a:ext cx="4160113" cy="646331"/>
          </a:xfrm>
          <a:prstGeom prst="rect">
            <a:avLst/>
          </a:prstGeom>
          <a:noFill/>
        </p:spPr>
        <p:txBody>
          <a:bodyPr wrap="none" rtlCol="0">
            <a:spAutoFit/>
          </a:bodyPr>
          <a:lstStyle/>
          <a:p>
            <a:r>
              <a:rPr kumimoji="1" lang="ja-JP" altLang="en-US" dirty="0"/>
              <a:t>スパイ防止法制定は、</a:t>
            </a:r>
            <a:r>
              <a:rPr kumimoji="1" lang="en-US" altLang="ja-JP" dirty="0"/>
              <a:t>1980</a:t>
            </a:r>
            <a:r>
              <a:rPr kumimoji="1" lang="ja-JP" altLang="en-US" dirty="0"/>
              <a:t>年代からの</a:t>
            </a:r>
          </a:p>
          <a:p>
            <a:r>
              <a:rPr kumimoji="1" lang="ja-JP" altLang="en-US" dirty="0"/>
              <a:t>統一教会＝勝共連合の悲願</a:t>
            </a:r>
          </a:p>
        </p:txBody>
      </p:sp>
    </p:spTree>
    <p:extLst>
      <p:ext uri="{BB962C8B-B14F-4D97-AF65-F5344CB8AC3E}">
        <p14:creationId xmlns:p14="http://schemas.microsoft.com/office/powerpoint/2010/main" val="966281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185358D-2AC8-4AA9-A0F3-7922D7130930}"/>
              </a:ext>
            </a:extLst>
          </p:cNvPr>
          <p:cNvSpPr>
            <a:spLocks noGrp="1"/>
          </p:cNvSpPr>
          <p:nvPr>
            <p:ph type="title"/>
          </p:nvPr>
        </p:nvSpPr>
        <p:spPr>
          <a:xfrm>
            <a:off x="839788" y="640080"/>
            <a:ext cx="3886200" cy="1493520"/>
          </a:xfrm>
        </p:spPr>
        <p:txBody>
          <a:bodyPr/>
          <a:lstStyle/>
          <a:p>
            <a:r>
              <a:rPr lang="ja-JP" altLang="en-US" dirty="0"/>
              <a:t>スパイ防止キャンペーンの次は戦争</a:t>
            </a:r>
            <a:endParaRPr lang="en-US" dirty="0"/>
          </a:p>
        </p:txBody>
      </p:sp>
      <p:pic>
        <p:nvPicPr>
          <p:cNvPr id="8" name="図 7" descr="テキスト&#10;&#10;AI 生成コンテンツは誤りを含む可能性があります。">
            <a:extLst>
              <a:ext uri="{FF2B5EF4-FFF2-40B4-BE49-F238E27FC236}">
                <a16:creationId xmlns:a16="http://schemas.microsoft.com/office/drawing/2014/main" id="{918FEC1A-67F0-F7C9-1512-E8EA21145A79}"/>
              </a:ext>
            </a:extLst>
          </p:cNvPr>
          <p:cNvPicPr>
            <a:picLocks noChangeAspect="1"/>
          </p:cNvPicPr>
          <p:nvPr/>
        </p:nvPicPr>
        <p:blipFill>
          <a:blip r:embed="rId2"/>
          <a:srcRect t="11814" r="2" b="2"/>
          <a:stretch>
            <a:fillRect/>
          </a:stretch>
        </p:blipFill>
        <p:spPr>
          <a:xfrm>
            <a:off x="7059168" y="640080"/>
            <a:ext cx="4489704" cy="5596128"/>
          </a:xfrm>
          <a:prstGeom prst="rect">
            <a:avLst/>
          </a:prstGeom>
          <a:noFill/>
        </p:spPr>
      </p:pic>
      <p:sp>
        <p:nvSpPr>
          <p:cNvPr id="3" name="コンテンツ プレースホルダー 2">
            <a:extLst>
              <a:ext uri="{FF2B5EF4-FFF2-40B4-BE49-F238E27FC236}">
                <a16:creationId xmlns:a16="http://schemas.microsoft.com/office/drawing/2014/main" id="{18E02825-91CD-65A1-8983-83F35B985FA4}"/>
              </a:ext>
            </a:extLst>
          </p:cNvPr>
          <p:cNvSpPr>
            <a:spLocks noGrp="1"/>
          </p:cNvSpPr>
          <p:nvPr>
            <p:ph type="body" sz="half" idx="2"/>
          </p:nvPr>
        </p:nvSpPr>
        <p:spPr>
          <a:xfrm>
            <a:off x="839788" y="2603500"/>
            <a:ext cx="5256212" cy="3641852"/>
          </a:xfrm>
        </p:spPr>
        <p:txBody>
          <a:bodyPr>
            <a:normAutofit lnSpcReduction="10000"/>
          </a:bodyPr>
          <a:lstStyle/>
          <a:p>
            <a:r>
              <a:rPr lang="ja-JP" altLang="en-US" sz="2400" b="1" dirty="0"/>
              <a:t>・</a:t>
            </a:r>
            <a:r>
              <a:rPr lang="en-US" altLang="ja-JP" sz="2400" b="1" dirty="0"/>
              <a:t>1941</a:t>
            </a:r>
            <a:r>
              <a:rPr lang="ja-JP" altLang="ja-JP" sz="2400" b="1" dirty="0"/>
              <a:t>年の日本はスパイ排撃キャンペーンが行われていた。</a:t>
            </a:r>
            <a:endParaRPr lang="ja-JP" altLang="en-US" sz="2400" b="1" dirty="0"/>
          </a:p>
          <a:p>
            <a:r>
              <a:rPr lang="ja-JP" altLang="en-US" sz="2400" b="1" dirty="0"/>
              <a:t>・</a:t>
            </a:r>
            <a:r>
              <a:rPr lang="ja-JP" altLang="ja-JP" sz="2400" b="1" dirty="0"/>
              <a:t>この夏、政府の「総力戦研究所」で、日本必敗のシミュレーション結果が出ていながら、半年後には、敗戦必至の対米英戦争へと日本は突入していった。</a:t>
            </a:r>
            <a:endParaRPr lang="ja-JP" altLang="en-US" sz="2400" b="1" dirty="0"/>
          </a:p>
          <a:p>
            <a:r>
              <a:rPr lang="ja-JP" altLang="en-US" sz="2400" b="1" dirty="0"/>
              <a:t>・</a:t>
            </a:r>
            <a:r>
              <a:rPr lang="ja-JP" altLang="ja-JP" sz="2400" b="1" dirty="0"/>
              <a:t>スパイがいるというキャンペーンが疑心暗鬼を生み、排外主義をあおり、対話・交渉を困難にし、引き返すことが困難とな</a:t>
            </a:r>
            <a:r>
              <a:rPr lang="ja-JP" altLang="en-US" sz="2400" b="1" dirty="0"/>
              <a:t>って</a:t>
            </a:r>
            <a:r>
              <a:rPr lang="ja-JP" altLang="ja-JP" sz="2400" b="1" dirty="0"/>
              <a:t>戦争へと至ったのである。</a:t>
            </a:r>
            <a:endParaRPr kumimoji="1" lang="ja-JP" altLang="en-US" sz="2400" b="1" dirty="0"/>
          </a:p>
        </p:txBody>
      </p:sp>
      <p:sp>
        <p:nvSpPr>
          <p:cNvPr id="4" name="日付プレースホルダー 3">
            <a:extLst>
              <a:ext uri="{FF2B5EF4-FFF2-40B4-BE49-F238E27FC236}">
                <a16:creationId xmlns:a16="http://schemas.microsoft.com/office/drawing/2014/main" id="{06069C77-1159-D28D-1F2D-7382FE3F25A8}"/>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ltLang="ja-JP" noProof="0"/>
              <a:t>20XX/9/3</a:t>
            </a:r>
            <a:endParaRPr lang="ja-JP" altLang="en-US" noProof="0"/>
          </a:p>
        </p:txBody>
      </p:sp>
      <p:sp>
        <p:nvSpPr>
          <p:cNvPr id="5" name="フッター プレースホルダー 4">
            <a:extLst>
              <a:ext uri="{FF2B5EF4-FFF2-40B4-BE49-F238E27FC236}">
                <a16:creationId xmlns:a16="http://schemas.microsoft.com/office/drawing/2014/main" id="{8B716294-20FE-B92B-9945-C2AA78DCF6A7}"/>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ja-JP" altLang="en-US" noProof="0"/>
              <a:t>プレゼンテーションのタイトル</a:t>
            </a:r>
          </a:p>
        </p:txBody>
      </p:sp>
      <p:sp>
        <p:nvSpPr>
          <p:cNvPr id="6" name="スライド番号プレースホルダー 5">
            <a:extLst>
              <a:ext uri="{FF2B5EF4-FFF2-40B4-BE49-F238E27FC236}">
                <a16:creationId xmlns:a16="http://schemas.microsoft.com/office/drawing/2014/main" id="{5692EC78-C30C-4340-D6FD-D95979B37B3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altLang="ja-JP" noProof="0" smtClean="0"/>
              <a:pPr>
                <a:spcAft>
                  <a:spcPts val="600"/>
                </a:spcAft>
              </a:pPr>
              <a:t>40</a:t>
            </a:fld>
            <a:endParaRPr lang="ja-JP" altLang="en-US" noProof="0"/>
          </a:p>
        </p:txBody>
      </p:sp>
    </p:spTree>
    <p:extLst>
      <p:ext uri="{BB962C8B-B14F-4D97-AF65-F5344CB8AC3E}">
        <p14:creationId xmlns:p14="http://schemas.microsoft.com/office/powerpoint/2010/main" val="1824958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C7A3AE-A106-59EC-C663-3ACDD2F8519A}"/>
              </a:ext>
            </a:extLst>
          </p:cNvPr>
          <p:cNvSpPr>
            <a:spLocks noGrp="1"/>
          </p:cNvSpPr>
          <p:nvPr>
            <p:ph type="title"/>
          </p:nvPr>
        </p:nvSpPr>
        <p:spPr/>
        <p:txBody>
          <a:bodyPr>
            <a:normAutofit fontScale="90000"/>
          </a:bodyPr>
          <a:lstStyle/>
          <a:p>
            <a:r>
              <a:rPr lang="ja-JP" altLang="ja-JP" dirty="0"/>
              <a:t>中央情報機関</a:t>
            </a:r>
            <a:r>
              <a:rPr lang="en-US" altLang="ja-JP" dirty="0"/>
              <a:t>(JCIA)</a:t>
            </a:r>
            <a:r>
              <a:rPr lang="ja-JP" altLang="ja-JP" dirty="0"/>
              <a:t>は戦争のための機関・戦争放棄の国、日本にはいらない</a:t>
            </a:r>
            <a:br>
              <a:rPr lang="ja-JP" altLang="ja-JP" dirty="0"/>
            </a:br>
            <a:endParaRPr kumimoji="1" lang="ja-JP" altLang="en-US" dirty="0"/>
          </a:p>
        </p:txBody>
      </p:sp>
      <p:sp>
        <p:nvSpPr>
          <p:cNvPr id="3" name="日付プレースホルダー 2">
            <a:extLst>
              <a:ext uri="{FF2B5EF4-FFF2-40B4-BE49-F238E27FC236}">
                <a16:creationId xmlns:a16="http://schemas.microsoft.com/office/drawing/2014/main" id="{EEBEAE29-84C8-835A-D89A-635314D76FEE}"/>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1B090E54-5D2E-64FB-369B-E25C00E3A300}"/>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AE34087-1098-48C5-137B-F3ECBD7605B9}"/>
              </a:ext>
            </a:extLst>
          </p:cNvPr>
          <p:cNvSpPr>
            <a:spLocks noGrp="1"/>
          </p:cNvSpPr>
          <p:nvPr>
            <p:ph type="sldNum" sz="quarter" idx="12"/>
          </p:nvPr>
        </p:nvSpPr>
        <p:spPr/>
        <p:txBody>
          <a:bodyPr/>
          <a:lstStyle/>
          <a:p>
            <a:fld id="{B9713C8C-8E70-45D5-AE59-23E60168254E}" type="slidenum">
              <a:rPr lang="en-US" altLang="ja-JP" noProof="0" smtClean="0"/>
              <a:pPr/>
              <a:t>41</a:t>
            </a:fld>
            <a:endParaRPr lang="ja-JP" altLang="en-US" noProof="0">
              <a:latin typeface="Meiryo UI" panose="020B0604030504040204" pitchFamily="50" charset="-128"/>
              <a:ea typeface="Meiryo UI" panose="020B0604030504040204" pitchFamily="50" charset="-128"/>
            </a:endParaRPr>
          </a:p>
        </p:txBody>
      </p:sp>
      <p:pic>
        <p:nvPicPr>
          <p:cNvPr id="8" name="コンテンツ プレースホルダー 7" descr="ダイアグラム, 概略図&#10;&#10;AI 生成コンテンツは誤りを含む可能性があります。">
            <a:extLst>
              <a:ext uri="{FF2B5EF4-FFF2-40B4-BE49-F238E27FC236}">
                <a16:creationId xmlns:a16="http://schemas.microsoft.com/office/drawing/2014/main" id="{AC0D1C3D-36DA-DBB3-1ACC-3DAC2AD938DE}"/>
              </a:ext>
            </a:extLst>
          </p:cNvPr>
          <p:cNvPicPr>
            <a:picLocks noGrp="1" noChangeAspect="1"/>
          </p:cNvPicPr>
          <p:nvPr>
            <p:ph sz="quarter" idx="13"/>
          </p:nvPr>
        </p:nvPicPr>
        <p:blipFill>
          <a:blip r:embed="rId2"/>
          <a:stretch>
            <a:fillRect/>
          </a:stretch>
        </p:blipFill>
        <p:spPr>
          <a:xfrm>
            <a:off x="7200021" y="-23812"/>
            <a:ext cx="3689521" cy="5432425"/>
          </a:xfrm>
        </p:spPr>
      </p:pic>
      <p:sp>
        <p:nvSpPr>
          <p:cNvPr id="9" name="テキスト ボックス 8">
            <a:extLst>
              <a:ext uri="{FF2B5EF4-FFF2-40B4-BE49-F238E27FC236}">
                <a16:creationId xmlns:a16="http://schemas.microsoft.com/office/drawing/2014/main" id="{F23CB17C-3548-D4D7-B912-5C12624C0B81}"/>
              </a:ext>
            </a:extLst>
          </p:cNvPr>
          <p:cNvSpPr txBox="1"/>
          <p:nvPr/>
        </p:nvSpPr>
        <p:spPr>
          <a:xfrm>
            <a:off x="6731000" y="5340350"/>
            <a:ext cx="4622800" cy="830997"/>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内閣情報調査室の情報局への格上げを主張する北村滋氏の著作</a:t>
            </a:r>
          </a:p>
        </p:txBody>
      </p:sp>
    </p:spTree>
    <p:extLst>
      <p:ext uri="{BB962C8B-B14F-4D97-AF65-F5344CB8AC3E}">
        <p14:creationId xmlns:p14="http://schemas.microsoft.com/office/powerpoint/2010/main" val="3523621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7A366A-41DC-8F8B-0C9E-CD97FABC2C4D}"/>
              </a:ext>
            </a:extLst>
          </p:cNvPr>
          <p:cNvSpPr>
            <a:spLocks noGrp="1"/>
          </p:cNvSpPr>
          <p:nvPr>
            <p:ph type="title"/>
          </p:nvPr>
        </p:nvSpPr>
        <p:spPr/>
        <p:txBody>
          <a:bodyPr>
            <a:normAutofit fontScale="90000"/>
          </a:bodyPr>
          <a:lstStyle/>
          <a:p>
            <a:r>
              <a:rPr lang="ja-JP" altLang="ja-JP" dirty="0"/>
              <a:t>内閣に「情報局」を設置する構想は、第二次世界大戦の敗戦を踏まえ、憲法</a:t>
            </a:r>
            <a:r>
              <a:rPr lang="en-US" altLang="ja-JP" dirty="0"/>
              <a:t>9</a:t>
            </a:r>
            <a:r>
              <a:rPr lang="ja-JP" altLang="ja-JP" dirty="0"/>
              <a:t>条によって国際紛争を解決する手段として「戦争」を放棄した憲法体制と相容れない。</a:t>
            </a:r>
            <a:endParaRPr kumimoji="1" lang="ja-JP" altLang="en-US" dirty="0"/>
          </a:p>
        </p:txBody>
      </p:sp>
      <p:sp>
        <p:nvSpPr>
          <p:cNvPr id="3" name="コンテンツ プレースホルダー 2">
            <a:extLst>
              <a:ext uri="{FF2B5EF4-FFF2-40B4-BE49-F238E27FC236}">
                <a16:creationId xmlns:a16="http://schemas.microsoft.com/office/drawing/2014/main" id="{95B120AE-9AB6-0B75-4A3F-B1D40BCBA11F}"/>
              </a:ext>
            </a:extLst>
          </p:cNvPr>
          <p:cNvSpPr>
            <a:spLocks noGrp="1"/>
          </p:cNvSpPr>
          <p:nvPr>
            <p:ph idx="1"/>
          </p:nvPr>
        </p:nvSpPr>
        <p:spPr/>
        <p:txBody>
          <a:bodyPr>
            <a:normAutofit fontScale="85000" lnSpcReduction="20000"/>
          </a:bodyPr>
          <a:lstStyle/>
          <a:p>
            <a:r>
              <a:rPr lang="ja-JP" altLang="ja-JP" b="1" dirty="0"/>
              <a:t>われわれが、内閣情報局に反対する根本的理由は憲法九条の理念と相いれないからである。「情報局」は、世界と敵と味方に分けて、敵の情報をスパイによって取得するという世界観に彩られている。内閣に「情報局」を設置する構想は、第二次世界大戦の敗戦を踏まえ、憲法</a:t>
            </a:r>
            <a:r>
              <a:rPr lang="en-US" altLang="ja-JP" b="1" dirty="0"/>
              <a:t>9</a:t>
            </a:r>
            <a:r>
              <a:rPr lang="ja-JP" altLang="ja-JP" b="1" dirty="0"/>
              <a:t>条によって国際紛争を解決する手段として「戦争」を放棄した日本国の憲法体制と相容れない。むしろ、既に存在する公安警察、公安調査庁、自衛隊情報保全隊その他の情報機関に対する監視監督のために、独立した監視機関を設立することが必要である。</a:t>
            </a:r>
          </a:p>
          <a:p>
            <a:r>
              <a:rPr lang="ja-JP" altLang="ja-JP" b="1" dirty="0"/>
              <a:t>確かに、欧米各国はどこも情報機関があり、独立国が情報機関を持つのは当然という意見もあるだろう。しかし、世界の軍事紛争を見ると、インテリジェンス機関の活動がむしろ紛争を拡大し、深刻化させた例は枚挙にいとまがない。</a:t>
            </a:r>
          </a:p>
          <a:p>
            <a:r>
              <a:rPr lang="ja-JP" altLang="ja-JP" b="1" dirty="0"/>
              <a:t>戦後の世界の軍事紛争の多くが、情報機関の謀略に端を発しているといえる。憲法九条によって戦争放棄を定めている日本国には、戦争遂行のための機関である情報機関は必要がないし、このような機関は創設するべきではない。</a:t>
            </a:r>
          </a:p>
          <a:p>
            <a:endParaRPr kumimoji="1" lang="ja-JP" altLang="en-US" dirty="0"/>
          </a:p>
        </p:txBody>
      </p:sp>
      <p:sp>
        <p:nvSpPr>
          <p:cNvPr id="4" name="日付プレースホルダー 3">
            <a:extLst>
              <a:ext uri="{FF2B5EF4-FFF2-40B4-BE49-F238E27FC236}">
                <a16:creationId xmlns:a16="http://schemas.microsoft.com/office/drawing/2014/main" id="{B871D6F1-F11D-35FC-0C77-E8CBCD0BC622}"/>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ADBD1114-BB43-BFEB-3E1A-D7E3A8CC84BF}"/>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615BC163-6E22-4B0B-1AF9-D09C5C8B82A3}"/>
              </a:ext>
            </a:extLst>
          </p:cNvPr>
          <p:cNvSpPr>
            <a:spLocks noGrp="1"/>
          </p:cNvSpPr>
          <p:nvPr>
            <p:ph type="sldNum" sz="quarter" idx="12"/>
          </p:nvPr>
        </p:nvSpPr>
        <p:spPr/>
        <p:txBody>
          <a:bodyPr/>
          <a:lstStyle/>
          <a:p>
            <a:fld id="{B9713C8C-8E70-45D5-AE59-23E60168254E}" type="slidenum">
              <a:rPr lang="en-US" altLang="ja-JP" noProof="0" smtClean="0"/>
              <a:pPr/>
              <a:t>42</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41882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C0B5A1-E1A2-49AD-3AEA-961105948002}"/>
              </a:ext>
            </a:extLst>
          </p:cNvPr>
          <p:cNvSpPr>
            <a:spLocks noGrp="1"/>
          </p:cNvSpPr>
          <p:nvPr>
            <p:ph type="title"/>
          </p:nvPr>
        </p:nvSpPr>
        <p:spPr>
          <a:xfrm>
            <a:off x="838200" y="365125"/>
            <a:ext cx="10515600" cy="1325563"/>
          </a:xfrm>
        </p:spPr>
        <p:txBody>
          <a:bodyPr anchor="ctr">
            <a:normAutofit/>
          </a:bodyPr>
          <a:lstStyle/>
          <a:p>
            <a:r>
              <a:rPr lang="ja-JP" altLang="en-US" dirty="0"/>
              <a:t>チリ・アジェンデ政権の転覆は</a:t>
            </a:r>
            <a:r>
              <a:rPr lang="en-US" altLang="ja-JP" dirty="0"/>
              <a:t>CIA</a:t>
            </a:r>
            <a:r>
              <a:rPr lang="ja-JP" altLang="en-US" dirty="0"/>
              <a:t>の違法工作が発信源</a:t>
            </a:r>
            <a:endParaRPr kumimoji="1" lang="ja-JP" altLang="en-US" dirty="0"/>
          </a:p>
        </p:txBody>
      </p:sp>
      <p:sp>
        <p:nvSpPr>
          <p:cNvPr id="3" name="コンテンツ プレースホルダー 2">
            <a:extLst>
              <a:ext uri="{FF2B5EF4-FFF2-40B4-BE49-F238E27FC236}">
                <a16:creationId xmlns:a16="http://schemas.microsoft.com/office/drawing/2014/main" id="{7BBD7FB3-A0C0-B95E-DB27-BEBC7762EE64}"/>
              </a:ext>
            </a:extLst>
          </p:cNvPr>
          <p:cNvSpPr>
            <a:spLocks noGrp="1"/>
          </p:cNvSpPr>
          <p:nvPr>
            <p:ph sz="half" idx="1"/>
          </p:nvPr>
        </p:nvSpPr>
        <p:spPr>
          <a:xfrm>
            <a:off x="386080" y="2011680"/>
            <a:ext cx="7687113" cy="4160520"/>
          </a:xfrm>
        </p:spPr>
        <p:txBody>
          <a:bodyPr>
            <a:normAutofit fontScale="85000" lnSpcReduction="10000"/>
          </a:bodyPr>
          <a:lstStyle/>
          <a:p>
            <a:pPr>
              <a:lnSpc>
                <a:spcPct val="90000"/>
              </a:lnSpc>
            </a:pPr>
            <a:r>
              <a:rPr lang="en-US" altLang="ja-JP" b="1" dirty="0"/>
              <a:t>1973</a:t>
            </a:r>
            <a:r>
              <a:rPr lang="ja-JP" altLang="ja-JP" b="1" dirty="0"/>
              <a:t>年に選挙によって選ばれたチリのアジェンデ政権をピノチェト将軍による軍事クーデターによって転覆させた</a:t>
            </a:r>
            <a:endParaRPr lang="ja-JP" altLang="en-US" b="1" dirty="0"/>
          </a:p>
          <a:p>
            <a:pPr>
              <a:lnSpc>
                <a:spcPct val="90000"/>
              </a:lnSpc>
            </a:pPr>
            <a:r>
              <a:rPr lang="ja-JP" altLang="en-US" b="1" dirty="0"/>
              <a:t>このクーデター</a:t>
            </a:r>
            <a:r>
              <a:rPr lang="ja-JP" altLang="ja-JP" b="1" dirty="0"/>
              <a:t>工作の背後で</a:t>
            </a:r>
            <a:r>
              <a:rPr lang="en-US" altLang="ja-JP" b="1" dirty="0"/>
              <a:t>CIA</a:t>
            </a:r>
            <a:r>
              <a:rPr lang="ja-JP" altLang="ja-JP" b="1" dirty="0"/>
              <a:t>が大きな役割を果たしていたことは、公的に確認されている。</a:t>
            </a:r>
            <a:endParaRPr lang="ja-JP" altLang="en-US" b="1" dirty="0"/>
          </a:p>
          <a:p>
            <a:pPr>
              <a:lnSpc>
                <a:spcPct val="90000"/>
              </a:lnSpc>
            </a:pPr>
            <a:r>
              <a:rPr lang="ja-JP" altLang="en-US" b="1" dirty="0"/>
              <a:t>自殺前、アジェンデは最後の演説で、チリの未来への希望と、国民が意志を強く持ち、暗黒の時代を乗り越えることを願った。</a:t>
            </a:r>
          </a:p>
          <a:p>
            <a:pPr>
              <a:lnSpc>
                <a:spcPct val="90000"/>
              </a:lnSpc>
            </a:pPr>
            <a:r>
              <a:rPr lang="en-US" altLang="ja-JP" b="1" dirty="0"/>
              <a:t>CIA</a:t>
            </a:r>
            <a:r>
              <a:rPr lang="ja-JP" altLang="en-US" b="1" dirty="0"/>
              <a:t>は複数のアジェンデ排除計画に関与した。これには議会への贈賄、世論操作、ストライキへの資金提供などが含まれる。また、クーデターを促すための危機的状況の創出も試みられた。それに加え、</a:t>
            </a:r>
            <a:r>
              <a:rPr lang="en-US" altLang="ja-JP" b="1" dirty="0"/>
              <a:t>ITT</a:t>
            </a:r>
            <a:r>
              <a:rPr lang="ja-JP" altLang="en-US" b="1" dirty="0"/>
              <a:t>社やエル・メルクリオ紙を通じた資金提供や宣伝活動も行われたとされている。</a:t>
            </a:r>
            <a:endParaRPr lang="ja-JP" altLang="ja-JP" b="1" dirty="0"/>
          </a:p>
          <a:p>
            <a:pPr>
              <a:lnSpc>
                <a:spcPct val="90000"/>
              </a:lnSpc>
            </a:pPr>
            <a:endParaRPr kumimoji="1" lang="ja-JP" altLang="en-US" sz="1300" dirty="0"/>
          </a:p>
        </p:txBody>
      </p:sp>
      <p:pic>
        <p:nvPicPr>
          <p:cNvPr id="8" name="図 7" descr="タイムライン が含まれている画像&#10;&#10;AI 生成コンテンツは誤りを含む可能性があります。">
            <a:extLst>
              <a:ext uri="{FF2B5EF4-FFF2-40B4-BE49-F238E27FC236}">
                <a16:creationId xmlns:a16="http://schemas.microsoft.com/office/drawing/2014/main" id="{4E8A850C-33BE-24D6-EEC6-651F0F3B0A41}"/>
              </a:ext>
            </a:extLst>
          </p:cNvPr>
          <p:cNvPicPr>
            <a:picLocks noChangeAspect="1"/>
          </p:cNvPicPr>
          <p:nvPr/>
        </p:nvPicPr>
        <p:blipFill>
          <a:blip r:embed="rId2"/>
          <a:srcRect t="44889" r="-2" b="1534"/>
          <a:stretch>
            <a:fillRect/>
          </a:stretch>
        </p:blipFill>
        <p:spPr>
          <a:xfrm>
            <a:off x="8153399" y="2011681"/>
            <a:ext cx="4057691" cy="3418980"/>
          </a:xfrm>
          <a:prstGeom prst="rect">
            <a:avLst/>
          </a:prstGeom>
          <a:noFill/>
        </p:spPr>
      </p:pic>
      <p:sp>
        <p:nvSpPr>
          <p:cNvPr id="4" name="日付プレースホルダー 3">
            <a:extLst>
              <a:ext uri="{FF2B5EF4-FFF2-40B4-BE49-F238E27FC236}">
                <a16:creationId xmlns:a16="http://schemas.microsoft.com/office/drawing/2014/main" id="{54CF8D6B-BEE7-574C-ED23-AFE905181D4A}"/>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ltLang="ja-JP" noProof="0"/>
              <a:t>20XX/9/3</a:t>
            </a:r>
            <a:endParaRPr lang="ja-JP" altLang="en-US" noProof="0"/>
          </a:p>
        </p:txBody>
      </p:sp>
      <p:sp>
        <p:nvSpPr>
          <p:cNvPr id="5" name="フッター プレースホルダー 4">
            <a:extLst>
              <a:ext uri="{FF2B5EF4-FFF2-40B4-BE49-F238E27FC236}">
                <a16:creationId xmlns:a16="http://schemas.microsoft.com/office/drawing/2014/main" id="{0C1327CC-1C18-D9D3-F49F-C112D2647BFC}"/>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ja-JP" altLang="en-US" noProof="0"/>
              <a:t>プレゼンテーションのタイトル</a:t>
            </a:r>
          </a:p>
        </p:txBody>
      </p:sp>
      <p:sp>
        <p:nvSpPr>
          <p:cNvPr id="6" name="スライド番号プレースホルダー 5">
            <a:extLst>
              <a:ext uri="{FF2B5EF4-FFF2-40B4-BE49-F238E27FC236}">
                <a16:creationId xmlns:a16="http://schemas.microsoft.com/office/drawing/2014/main" id="{C9F9D063-E44D-4A1F-14E6-6F62C1C4025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altLang="ja-JP" noProof="0" smtClean="0"/>
              <a:pPr>
                <a:spcAft>
                  <a:spcPts val="600"/>
                </a:spcAft>
              </a:pPr>
              <a:t>43</a:t>
            </a:fld>
            <a:endParaRPr lang="ja-JP" altLang="en-US" noProof="0"/>
          </a:p>
        </p:txBody>
      </p:sp>
    </p:spTree>
    <p:extLst>
      <p:ext uri="{BB962C8B-B14F-4D97-AF65-F5344CB8AC3E}">
        <p14:creationId xmlns:p14="http://schemas.microsoft.com/office/powerpoint/2010/main" val="548940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EA42A1-00AD-9530-A94E-269F6E3F9F89}"/>
              </a:ext>
            </a:extLst>
          </p:cNvPr>
          <p:cNvSpPr>
            <a:spLocks noGrp="1"/>
          </p:cNvSpPr>
          <p:nvPr>
            <p:ph type="title"/>
          </p:nvPr>
        </p:nvSpPr>
        <p:spPr/>
        <p:txBody>
          <a:bodyPr>
            <a:normAutofit/>
          </a:bodyPr>
          <a:lstStyle/>
          <a:p>
            <a:r>
              <a:rPr kumimoji="1" lang="ja-JP" altLang="en-US" dirty="0"/>
              <a:t>武器の密輸で稼いだ資金を反共産ゲリラコントラに提供した腐敗事件　イラン・コントラ事件</a:t>
            </a:r>
          </a:p>
        </p:txBody>
      </p:sp>
      <p:sp>
        <p:nvSpPr>
          <p:cNvPr id="3" name="コンテンツ プレースホルダー 2">
            <a:extLst>
              <a:ext uri="{FF2B5EF4-FFF2-40B4-BE49-F238E27FC236}">
                <a16:creationId xmlns:a16="http://schemas.microsoft.com/office/drawing/2014/main" id="{5E41A8E3-329C-DB42-D246-868CB4424A2D}"/>
              </a:ext>
            </a:extLst>
          </p:cNvPr>
          <p:cNvSpPr>
            <a:spLocks noGrp="1"/>
          </p:cNvSpPr>
          <p:nvPr>
            <p:ph idx="1"/>
          </p:nvPr>
        </p:nvSpPr>
        <p:spPr>
          <a:xfrm>
            <a:off x="838200" y="2011679"/>
            <a:ext cx="10515600" cy="4481195"/>
          </a:xfrm>
        </p:spPr>
        <p:txBody>
          <a:bodyPr>
            <a:normAutofit fontScale="85000" lnSpcReduction="10000"/>
          </a:bodyPr>
          <a:lstStyle/>
          <a:p>
            <a:r>
              <a:rPr lang="ja-JP" altLang="ja-JP" b="1" dirty="0"/>
              <a:t>イラン・コントラ事件では、</a:t>
            </a:r>
            <a:r>
              <a:rPr lang="en-US" altLang="ja-JP" b="1" dirty="0"/>
              <a:t>1985</a:t>
            </a:r>
            <a:r>
              <a:rPr lang="ja-JP" altLang="ja-JP" b="1" dirty="0"/>
              <a:t>年</a:t>
            </a:r>
            <a:r>
              <a:rPr lang="en-US" altLang="ja-JP" b="1" dirty="0"/>
              <a:t>8</a:t>
            </a:r>
            <a:r>
              <a:rPr lang="ja-JP" altLang="ja-JP" b="1" dirty="0"/>
              <a:t>月に、イスラム教シーア派系組織ヒズボラによって米兵が拘束され人質とされた際に、アメリカ政府は、ヒズボラの後ろ盾であるイランと非公式ルートで接触し、極秘裏に武器を輸出する事を約束した。</a:t>
            </a:r>
            <a:endParaRPr lang="ja-JP" altLang="en-US" b="1" dirty="0"/>
          </a:p>
          <a:p>
            <a:r>
              <a:rPr lang="ja-JP" altLang="ja-JP" b="1" dirty="0"/>
              <a:t>当時アメリカは、イラン革命後</a:t>
            </a:r>
            <a:r>
              <a:rPr lang="en-US" altLang="ja-JP" b="1" dirty="0"/>
              <a:t>1979</a:t>
            </a:r>
            <a:r>
              <a:rPr lang="ja-JP" altLang="ja-JP" b="1" dirty="0"/>
              <a:t>年に発生したイランアメリカ大使館人質事件によってイランとの国交を断絶していた。イランに対する武器輸出は公式に禁じられていた。ところが、アメリカ政府はロナルド・レーガン大統領直々の承認を受けて極秘裏にイランに対して武器を輸出したばかりか、国家安全保障担当補佐官のジョン・ポインデクスターと、国家安全保障会議軍政部次長でアメリカ海兵隊のオリバー・ノース中佐らが、イランに武器を売却したことで得た収益を、ニカラグアで反政府内戦（コントラ戦争）を行っていた反共ゲリラ「コントラ」に与えていた。</a:t>
            </a:r>
            <a:endParaRPr lang="ja-JP" altLang="en-US" b="1" dirty="0"/>
          </a:p>
          <a:p>
            <a:r>
              <a:rPr lang="ja-JP" altLang="ja-JP" b="1" dirty="0"/>
              <a:t>イランへの武器輸出と、反共ゲリラへの資金の横流しは、議会の了解を全く得ないで進められた。</a:t>
            </a:r>
          </a:p>
          <a:p>
            <a:endParaRPr kumimoji="1" lang="ja-JP" altLang="en-US" dirty="0"/>
          </a:p>
        </p:txBody>
      </p:sp>
      <p:sp>
        <p:nvSpPr>
          <p:cNvPr id="4" name="日付プレースホルダー 3">
            <a:extLst>
              <a:ext uri="{FF2B5EF4-FFF2-40B4-BE49-F238E27FC236}">
                <a16:creationId xmlns:a16="http://schemas.microsoft.com/office/drawing/2014/main" id="{049B0F38-7614-D701-E5DC-C860FE44385A}"/>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D3D08A98-1C52-D70C-ABFC-2AB46DB4E03C}"/>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31317BAC-37BA-ECCA-3E1B-B447485E9363}"/>
              </a:ext>
            </a:extLst>
          </p:cNvPr>
          <p:cNvSpPr>
            <a:spLocks noGrp="1"/>
          </p:cNvSpPr>
          <p:nvPr>
            <p:ph type="sldNum" sz="quarter" idx="12"/>
          </p:nvPr>
        </p:nvSpPr>
        <p:spPr/>
        <p:txBody>
          <a:bodyPr/>
          <a:lstStyle/>
          <a:p>
            <a:fld id="{B9713C8C-8E70-45D5-AE59-23E60168254E}" type="slidenum">
              <a:rPr lang="en-US" altLang="ja-JP" noProof="0" smtClean="0"/>
              <a:pPr/>
              <a:t>44</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1956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5E7049-BE2C-5338-8B34-2AC5DAD3F601}"/>
              </a:ext>
            </a:extLst>
          </p:cNvPr>
          <p:cNvSpPr>
            <a:spLocks noGrp="1"/>
          </p:cNvSpPr>
          <p:nvPr>
            <p:ph type="title"/>
          </p:nvPr>
        </p:nvSpPr>
        <p:spPr/>
        <p:txBody>
          <a:bodyPr/>
          <a:lstStyle/>
          <a:p>
            <a:r>
              <a:rPr kumimoji="1" lang="ja-JP" altLang="en-US" dirty="0"/>
              <a:t>ソビエトのアフガン侵攻の際の</a:t>
            </a:r>
            <a:r>
              <a:rPr kumimoji="1" lang="en-US" altLang="ja-JP" dirty="0"/>
              <a:t>CIA</a:t>
            </a:r>
            <a:r>
              <a:rPr kumimoji="1" lang="ja-JP" altLang="en-US" dirty="0"/>
              <a:t>サイクロン作戦がアルカイダを産み出した</a:t>
            </a:r>
          </a:p>
        </p:txBody>
      </p:sp>
      <p:sp>
        <p:nvSpPr>
          <p:cNvPr id="3" name="コンテンツ プレースホルダー 2">
            <a:extLst>
              <a:ext uri="{FF2B5EF4-FFF2-40B4-BE49-F238E27FC236}">
                <a16:creationId xmlns:a16="http://schemas.microsoft.com/office/drawing/2014/main" id="{89360F6A-07F5-BC3E-45F6-61036B4C148C}"/>
              </a:ext>
            </a:extLst>
          </p:cNvPr>
          <p:cNvSpPr>
            <a:spLocks noGrp="1"/>
          </p:cNvSpPr>
          <p:nvPr>
            <p:ph idx="1"/>
          </p:nvPr>
        </p:nvSpPr>
        <p:spPr/>
        <p:txBody>
          <a:bodyPr>
            <a:normAutofit fontScale="92500"/>
          </a:bodyPr>
          <a:lstStyle/>
          <a:p>
            <a:r>
              <a:rPr lang="ja-JP" altLang="ja-JP" b="1" dirty="0"/>
              <a:t>アフガニスタンにおける対ソ戦争時に、</a:t>
            </a:r>
            <a:r>
              <a:rPr lang="en-US" altLang="ja-JP" b="1" dirty="0">
                <a:solidFill>
                  <a:srgbClr val="C00000"/>
                </a:solidFill>
              </a:rPr>
              <a:t>CIA</a:t>
            </a:r>
            <a:r>
              <a:rPr lang="ja-JP" altLang="ja-JP" b="1" dirty="0">
                <a:solidFill>
                  <a:srgbClr val="C00000"/>
                </a:solidFill>
              </a:rPr>
              <a:t>は「サイクロン作戦」の名の下で、パキスタン軍統合情報局</a:t>
            </a:r>
            <a:r>
              <a:rPr lang="en-US" altLang="ja-JP" b="1" dirty="0">
                <a:solidFill>
                  <a:srgbClr val="C00000"/>
                </a:solidFill>
              </a:rPr>
              <a:t> (ISI)</a:t>
            </a:r>
            <a:r>
              <a:rPr lang="ja-JP" altLang="ja-JP" b="1" dirty="0">
                <a:solidFill>
                  <a:srgbClr val="C00000"/>
                </a:solidFill>
              </a:rPr>
              <a:t>を通じてムジャーヒディーン勢力への資金援助を行った。</a:t>
            </a:r>
            <a:endParaRPr lang="ja-JP" altLang="en-US" b="1" dirty="0">
              <a:solidFill>
                <a:srgbClr val="C00000"/>
              </a:solidFill>
            </a:endParaRPr>
          </a:p>
          <a:p>
            <a:r>
              <a:rPr lang="ja-JP" altLang="ja-JP" b="1" dirty="0"/>
              <a:t>ビン・ラーディンらの組織</a:t>
            </a:r>
            <a:r>
              <a:rPr lang="en-US" altLang="ja-JP" b="1" dirty="0"/>
              <a:t> (MAK)</a:t>
            </a:r>
            <a:r>
              <a:rPr lang="ja-JP" altLang="ja-JP" b="1" dirty="0"/>
              <a:t>がアメリカから資金提供を受けたとする報告も存在する。</a:t>
            </a:r>
            <a:r>
              <a:rPr lang="en-US" altLang="ja-JP" b="1" dirty="0"/>
              <a:t>1988</a:t>
            </a:r>
            <a:r>
              <a:rPr lang="ja-JP" altLang="ja-JP" b="1" dirty="0"/>
              <a:t>年に、ソ連軍がアフガニスタンからの撤退した後、ビン・ラーディンらが、</a:t>
            </a:r>
            <a:r>
              <a:rPr lang="en-US" altLang="ja-JP" b="1" dirty="0"/>
              <a:t>MAK</a:t>
            </a:r>
            <a:r>
              <a:rPr lang="ja-JP" altLang="ja-JP" b="1" dirty="0"/>
              <a:t>から独立した新組織「アルカイダ」を結成した。</a:t>
            </a:r>
            <a:endParaRPr lang="ja-JP" altLang="en-US" b="1" dirty="0"/>
          </a:p>
          <a:p>
            <a:r>
              <a:rPr lang="ja-JP" altLang="ja-JP" b="1" dirty="0">
                <a:solidFill>
                  <a:srgbClr val="C00000"/>
                </a:solidFill>
              </a:rPr>
              <a:t>アルカイダのアメリカに対する憎しみの背景には、対ソ戦で</a:t>
            </a:r>
            <a:r>
              <a:rPr lang="en-US" altLang="ja-JP" b="1" dirty="0">
                <a:solidFill>
                  <a:srgbClr val="C00000"/>
                </a:solidFill>
              </a:rPr>
              <a:t>CIA</a:t>
            </a:r>
            <a:r>
              <a:rPr lang="ja-JP" altLang="ja-JP" b="1" dirty="0">
                <a:solidFill>
                  <a:srgbClr val="C00000"/>
                </a:solidFill>
              </a:rPr>
              <a:t>が彼らを利用しながら、その後に切り捨てられたことへの恨みがあるといわれている。</a:t>
            </a:r>
            <a:endParaRPr kumimoji="1" lang="ja-JP" altLang="en-US" b="1" dirty="0">
              <a:solidFill>
                <a:srgbClr val="C00000"/>
              </a:solidFill>
            </a:endParaRPr>
          </a:p>
        </p:txBody>
      </p:sp>
      <p:sp>
        <p:nvSpPr>
          <p:cNvPr id="4" name="日付プレースホルダー 3">
            <a:extLst>
              <a:ext uri="{FF2B5EF4-FFF2-40B4-BE49-F238E27FC236}">
                <a16:creationId xmlns:a16="http://schemas.microsoft.com/office/drawing/2014/main" id="{7E0F5F23-7F60-7C36-CA4B-F335373B862A}"/>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C68B037E-921D-DA8D-9EF3-C4CA77296063}"/>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8704D030-B92C-7114-E61E-72E778BB97FD}"/>
              </a:ext>
            </a:extLst>
          </p:cNvPr>
          <p:cNvSpPr>
            <a:spLocks noGrp="1"/>
          </p:cNvSpPr>
          <p:nvPr>
            <p:ph type="sldNum" sz="quarter" idx="12"/>
          </p:nvPr>
        </p:nvSpPr>
        <p:spPr/>
        <p:txBody>
          <a:bodyPr/>
          <a:lstStyle/>
          <a:p>
            <a:fld id="{B9713C8C-8E70-45D5-AE59-23E60168254E}" type="slidenum">
              <a:rPr lang="en-US" altLang="ja-JP" noProof="0" smtClean="0"/>
              <a:pPr/>
              <a:t>45</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63331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7FCA95-F1BA-A96E-92F8-64B86877BF97}"/>
              </a:ext>
            </a:extLst>
          </p:cNvPr>
          <p:cNvSpPr>
            <a:spLocks noGrp="1"/>
          </p:cNvSpPr>
          <p:nvPr>
            <p:ph type="title"/>
          </p:nvPr>
        </p:nvSpPr>
        <p:spPr/>
        <p:txBody>
          <a:bodyPr/>
          <a:lstStyle/>
          <a:p>
            <a:r>
              <a:rPr kumimoji="1" lang="ja-JP" altLang="en-US" dirty="0"/>
              <a:t>イラクが大量破壊兵器を保有しているというウソの出所は</a:t>
            </a:r>
            <a:r>
              <a:rPr kumimoji="1" lang="en-US" altLang="ja-JP" dirty="0"/>
              <a:t>CIA</a:t>
            </a:r>
            <a:endParaRPr kumimoji="1" lang="ja-JP" altLang="en-US" dirty="0"/>
          </a:p>
        </p:txBody>
      </p:sp>
      <p:sp>
        <p:nvSpPr>
          <p:cNvPr id="3" name="コンテンツ プレースホルダー 2">
            <a:extLst>
              <a:ext uri="{FF2B5EF4-FFF2-40B4-BE49-F238E27FC236}">
                <a16:creationId xmlns:a16="http://schemas.microsoft.com/office/drawing/2014/main" id="{465CD979-1D26-D0C4-4A33-6EE03011C202}"/>
              </a:ext>
            </a:extLst>
          </p:cNvPr>
          <p:cNvSpPr>
            <a:spLocks noGrp="1"/>
          </p:cNvSpPr>
          <p:nvPr>
            <p:ph idx="1"/>
          </p:nvPr>
        </p:nvSpPr>
        <p:spPr/>
        <p:txBody>
          <a:bodyPr>
            <a:normAutofit fontScale="70000" lnSpcReduction="20000"/>
          </a:bodyPr>
          <a:lstStyle/>
          <a:p>
            <a:r>
              <a:rPr lang="ja-JP" altLang="ja-JP" b="1" dirty="0"/>
              <a:t>現在の中東における軍事紛争拡大の契機となった</a:t>
            </a:r>
            <a:r>
              <a:rPr lang="en-US" altLang="ja-JP" b="1" dirty="0"/>
              <a:t>2003</a:t>
            </a:r>
            <a:r>
              <a:rPr lang="ja-JP" altLang="ja-JP" b="1" dirty="0"/>
              <a:t>年のイラク侵攻は、イラクが大量破壊兵器を保有しているとのアメリカの情報機関</a:t>
            </a:r>
            <a:r>
              <a:rPr lang="en-US" altLang="ja-JP" b="1" dirty="0"/>
              <a:t>(CIA</a:t>
            </a:r>
            <a:r>
              <a:rPr lang="ja-JP" altLang="ja-JP" b="1" dirty="0"/>
              <a:t>など</a:t>
            </a:r>
            <a:r>
              <a:rPr lang="en-US" altLang="ja-JP" b="1" dirty="0"/>
              <a:t>)</a:t>
            </a:r>
            <a:r>
              <a:rPr lang="ja-JP" altLang="ja-JP" b="1" dirty="0"/>
              <a:t>による情報を根拠に、パウエル</a:t>
            </a:r>
            <a:r>
              <a:rPr lang="ja-JP" altLang="en-US" b="1" dirty="0"/>
              <a:t>国務</a:t>
            </a:r>
            <a:r>
              <a:rPr lang="ja-JP" altLang="ja-JP" b="1" dirty="0"/>
              <a:t>長官が国連で説明し、開戦の口実とされた。</a:t>
            </a:r>
            <a:endParaRPr lang="ja-JP" altLang="en-US" b="1" dirty="0"/>
          </a:p>
          <a:p>
            <a:r>
              <a:rPr lang="en-US" altLang="ja-JP" b="1" dirty="0"/>
              <a:t>2003</a:t>
            </a:r>
            <a:r>
              <a:rPr lang="ja-JP" altLang="en-US" b="1" dirty="0"/>
              <a:t>年</a:t>
            </a:r>
            <a:r>
              <a:rPr lang="en-US" altLang="ja-JP" b="1" dirty="0"/>
              <a:t>2</a:t>
            </a:r>
            <a:r>
              <a:rPr lang="ja-JP" altLang="en-US" b="1" dirty="0"/>
              <a:t>月、米国のパウエル国務長官が国連安全保障理事会での演説で存在を印象づけようとした「大量破壊兵器」は、戦闘の終結後も、見つからなかった。</a:t>
            </a:r>
          </a:p>
          <a:p>
            <a:r>
              <a:rPr lang="en-US" altLang="ja-JP" b="1" dirty="0"/>
              <a:t>2023</a:t>
            </a:r>
            <a:r>
              <a:rPr lang="ja-JP" altLang="en-US" b="1" dirty="0"/>
              <a:t>年</a:t>
            </a:r>
            <a:r>
              <a:rPr lang="en-US" altLang="ja-JP" b="1" dirty="0"/>
              <a:t>3</a:t>
            </a:r>
            <a:r>
              <a:rPr lang="ja-JP" altLang="en-US" b="1" dirty="0"/>
              <a:t>月</a:t>
            </a:r>
            <a:r>
              <a:rPr lang="en-US" altLang="ja-JP" b="1" dirty="0"/>
              <a:t>22</a:t>
            </a:r>
            <a:r>
              <a:rPr lang="ja-JP" altLang="en-US" b="1" dirty="0"/>
              <a:t>日付朝日新聞によると、サダム・フセイン大統領と、国際テロ組織アルカイダの関係について、ある日のリハーサルの際、パウエル氏は演説からイラクとアルカイダを結びつける部分を外したいと主張した。テロ関連、特にアルカイダの部分について明確な情報はなかったためである。</a:t>
            </a:r>
          </a:p>
          <a:p>
            <a:r>
              <a:rPr lang="ja-JP" altLang="en-US" b="1" dirty="0"/>
              <a:t>ところが、「アルカイダとイラク秘密警察との間で、生物・化学兵器の使用に関する訓練を含む接触があった」という報告が入り、テロ関連のくだりはすべて演説に戻した。</a:t>
            </a:r>
          </a:p>
          <a:p>
            <a:r>
              <a:rPr lang="ja-JP" altLang="en-US" b="1" dirty="0"/>
              <a:t>後から判明したことだが、この報告の情報源は、数週間後に発言を撤回していた。「拷問中の発言で、拷問をやめさせるために何でも言った」と。しかも米国防情報局（</a:t>
            </a:r>
            <a:r>
              <a:rPr lang="en-US" altLang="ja-JP" b="1" dirty="0"/>
              <a:t>DIA</a:t>
            </a:r>
            <a:r>
              <a:rPr lang="ja-JP" altLang="en-US" b="1" dirty="0"/>
              <a:t>）は</a:t>
            </a:r>
            <a:r>
              <a:rPr lang="en-US" altLang="ja-JP" b="1" dirty="0"/>
              <a:t>CIA</a:t>
            </a:r>
            <a:r>
              <a:rPr lang="ja-JP" altLang="en-US" b="1" dirty="0"/>
              <a:t>に「信頼できない」と警告していた。</a:t>
            </a:r>
          </a:p>
          <a:p>
            <a:endParaRPr kumimoji="1" lang="ja-JP" altLang="en-US" b="1" dirty="0"/>
          </a:p>
        </p:txBody>
      </p:sp>
      <p:sp>
        <p:nvSpPr>
          <p:cNvPr id="4" name="日付プレースホルダー 3">
            <a:extLst>
              <a:ext uri="{FF2B5EF4-FFF2-40B4-BE49-F238E27FC236}">
                <a16:creationId xmlns:a16="http://schemas.microsoft.com/office/drawing/2014/main" id="{CB209FF9-E116-BD38-7AAB-1C0B5B1F41DF}"/>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276DF522-B3D3-6394-A587-13641F303474}"/>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67F3ACA3-D364-4DC5-FE23-9A88DC0938AD}"/>
              </a:ext>
            </a:extLst>
          </p:cNvPr>
          <p:cNvSpPr>
            <a:spLocks noGrp="1"/>
          </p:cNvSpPr>
          <p:nvPr>
            <p:ph type="sldNum" sz="quarter" idx="12"/>
          </p:nvPr>
        </p:nvSpPr>
        <p:spPr/>
        <p:txBody>
          <a:bodyPr/>
          <a:lstStyle/>
          <a:p>
            <a:fld id="{B9713C8C-8E70-45D5-AE59-23E60168254E}" type="slidenum">
              <a:rPr lang="en-US" altLang="ja-JP" noProof="0" smtClean="0"/>
              <a:pPr/>
              <a:t>46</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595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51825B-0E16-2D33-477D-A5774CF83153}"/>
              </a:ext>
            </a:extLst>
          </p:cNvPr>
          <p:cNvSpPr>
            <a:spLocks noGrp="1"/>
          </p:cNvSpPr>
          <p:nvPr>
            <p:ph type="title"/>
          </p:nvPr>
        </p:nvSpPr>
        <p:spPr>
          <a:xfrm>
            <a:off x="839788" y="365125"/>
            <a:ext cx="10515600" cy="1325563"/>
          </a:xfrm>
        </p:spPr>
        <p:txBody>
          <a:bodyPr vert="horz" lIns="91440" tIns="45720" rIns="91440" bIns="45720" rtlCol="0" anchor="ctr">
            <a:normAutofit/>
          </a:bodyPr>
          <a:lstStyle/>
          <a:p>
            <a:pPr algn="ctr"/>
            <a:r>
              <a:rPr kumimoji="1" lang="ja-JP" altLang="en-US" sz="4400" b="1" i="0" kern="1200" dirty="0">
                <a:solidFill>
                  <a:srgbClr val="0070C0"/>
                </a:solidFill>
                <a:latin typeface="Meiryo UI" panose="020B0604030504040204" pitchFamily="50" charset="-128"/>
                <a:ea typeface="Meiryo UI" panose="020B0604030504040204" pitchFamily="50" charset="-128"/>
                <a:cs typeface="+mj-cs"/>
              </a:rPr>
              <a:t>スパイ防止法に反対する運動を</a:t>
            </a:r>
            <a:br>
              <a:rPr kumimoji="1" lang="ja-JP" altLang="en-US" sz="4400" b="1" i="0" kern="1200" dirty="0">
                <a:solidFill>
                  <a:srgbClr val="0070C0"/>
                </a:solidFill>
                <a:latin typeface="Meiryo UI" panose="020B0604030504040204" pitchFamily="50" charset="-128"/>
                <a:ea typeface="Meiryo UI" panose="020B0604030504040204" pitchFamily="50" charset="-128"/>
                <a:cs typeface="+mj-cs"/>
              </a:rPr>
            </a:br>
            <a:r>
              <a:rPr kumimoji="1" lang="ja-JP" altLang="en-US" sz="4400" b="1" i="0" kern="1200" dirty="0">
                <a:solidFill>
                  <a:srgbClr val="0070C0"/>
                </a:solidFill>
                <a:latin typeface="Meiryo UI" panose="020B0604030504040204" pitchFamily="50" charset="-128"/>
                <a:ea typeface="Meiryo UI" panose="020B0604030504040204" pitchFamily="50" charset="-128"/>
                <a:cs typeface="+mj-cs"/>
              </a:rPr>
              <a:t>緊急に構築しよう！</a:t>
            </a:r>
          </a:p>
        </p:txBody>
      </p:sp>
      <p:pic>
        <p:nvPicPr>
          <p:cNvPr id="9" name="コンテンツ プレースホルダ 3" descr="DSC04526.JPG">
            <a:extLst>
              <a:ext uri="{FF2B5EF4-FFF2-40B4-BE49-F238E27FC236}">
                <a16:creationId xmlns:a16="http://schemas.microsoft.com/office/drawing/2014/main" id="{FEE6A875-50B0-BC19-63C3-0153FA593E65}"/>
              </a:ext>
            </a:extLst>
          </p:cNvPr>
          <p:cNvPicPr>
            <a:picLocks noChangeAspect="1"/>
          </p:cNvPicPr>
          <p:nvPr/>
        </p:nvPicPr>
        <p:blipFill>
          <a:blip r:embed="rId2" cstate="print"/>
          <a:srcRect r="-3" b="7058"/>
          <a:stretch>
            <a:fillRect/>
          </a:stretch>
        </p:blipFill>
        <p:spPr>
          <a:xfrm>
            <a:off x="839788" y="3127248"/>
            <a:ext cx="4937760" cy="3063240"/>
          </a:xfrm>
          <a:prstGeom prst="rect">
            <a:avLst/>
          </a:prstGeom>
          <a:noFill/>
        </p:spPr>
      </p:pic>
      <p:sp>
        <p:nvSpPr>
          <p:cNvPr id="8" name="テキスト ボックス 7">
            <a:extLst>
              <a:ext uri="{FF2B5EF4-FFF2-40B4-BE49-F238E27FC236}">
                <a16:creationId xmlns:a16="http://schemas.microsoft.com/office/drawing/2014/main" id="{B36240DB-7909-6251-1EA8-477CBF6AA5B9}"/>
              </a:ext>
            </a:extLst>
          </p:cNvPr>
          <p:cNvSpPr txBox="1"/>
          <p:nvPr/>
        </p:nvSpPr>
        <p:spPr>
          <a:xfrm>
            <a:off x="2659888" y="2011680"/>
            <a:ext cx="5493512" cy="950976"/>
          </a:xfrm>
          <a:prstGeom prst="rect">
            <a:avLst/>
          </a:prstGeom>
        </p:spPr>
        <p:txBody>
          <a:bodyPr vert="horz" lIns="91440" tIns="45720" rIns="91440" bIns="45720" rtlCol="0" anchor="b">
            <a:normAutofit/>
          </a:bodyPr>
          <a:lstStyle/>
          <a:p>
            <a:pPr>
              <a:spcBef>
                <a:spcPts val="1000"/>
              </a:spcBef>
            </a:pPr>
            <a:r>
              <a:rPr kumimoji="1" lang="ja-JP" altLang="en-US" sz="2800" b="1" kern="1200" dirty="0">
                <a:latin typeface="Meiryo UI" panose="020B0604030504040204" pitchFamily="50" charset="-128"/>
                <a:ea typeface="Meiryo UI" panose="020B0604030504040204" pitchFamily="50" charset="-128"/>
                <a:cs typeface="+mn-cs"/>
              </a:rPr>
              <a:t>2013/12/6 日比谷野音・集会</a:t>
            </a:r>
          </a:p>
        </p:txBody>
      </p:sp>
      <p:pic>
        <p:nvPicPr>
          <p:cNvPr id="7" name="コンテンツ プレースホルダ 3" descr="BZlfodQCYAAocZ6.jpg">
            <a:extLst>
              <a:ext uri="{FF2B5EF4-FFF2-40B4-BE49-F238E27FC236}">
                <a16:creationId xmlns:a16="http://schemas.microsoft.com/office/drawing/2014/main" id="{AE7389D6-0C16-AB50-0822-AE817143A4FA}"/>
              </a:ext>
            </a:extLst>
          </p:cNvPr>
          <p:cNvPicPr>
            <a:picLocks noGrp="1" noChangeAspect="1"/>
          </p:cNvPicPr>
          <p:nvPr>
            <p:ph sz="quarter" idx="4"/>
          </p:nvPr>
        </p:nvPicPr>
        <p:blipFill>
          <a:blip r:embed="rId3" cstate="print"/>
          <a:srcRect t="16100" r="-3" b="1181"/>
          <a:stretch>
            <a:fillRect/>
          </a:stretch>
        </p:blipFill>
        <p:spPr>
          <a:xfrm>
            <a:off x="6419088" y="3127248"/>
            <a:ext cx="4937760" cy="3063240"/>
          </a:xfrm>
          <a:noFill/>
        </p:spPr>
      </p:pic>
      <p:sp>
        <p:nvSpPr>
          <p:cNvPr id="3" name="日付プレースホルダー 2">
            <a:extLst>
              <a:ext uri="{FF2B5EF4-FFF2-40B4-BE49-F238E27FC236}">
                <a16:creationId xmlns:a16="http://schemas.microsoft.com/office/drawing/2014/main" id="{26B6DCDA-3F88-1B2C-7687-D19C409F65F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ltLang="ja-JP"/>
              <a:t>20XX/9/3</a:t>
            </a:r>
            <a:endParaRPr lang="ja-JP" altLang="en-US"/>
          </a:p>
        </p:txBody>
      </p:sp>
      <p:sp>
        <p:nvSpPr>
          <p:cNvPr id="4" name="フッター プレースホルダー 3">
            <a:extLst>
              <a:ext uri="{FF2B5EF4-FFF2-40B4-BE49-F238E27FC236}">
                <a16:creationId xmlns:a16="http://schemas.microsoft.com/office/drawing/2014/main" id="{3DC94BEB-9A40-CCAC-E105-16836530EF3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ja-JP" altLang="en-US"/>
              <a:t>プレゼンテーションのタイトル</a:t>
            </a:r>
          </a:p>
        </p:txBody>
      </p:sp>
      <p:sp>
        <p:nvSpPr>
          <p:cNvPr id="5" name="スライド番号プレースホルダー 4">
            <a:extLst>
              <a:ext uri="{FF2B5EF4-FFF2-40B4-BE49-F238E27FC236}">
                <a16:creationId xmlns:a16="http://schemas.microsoft.com/office/drawing/2014/main" id="{5F8625CA-6B1C-1BA7-0FC1-5FD152AE286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9713C8C-8E70-45D5-AE59-23E60168254E}" type="slidenum">
              <a:rPr lang="en-US" altLang="ja-JP" smtClean="0"/>
              <a:pPr>
                <a:spcAft>
                  <a:spcPts val="600"/>
                </a:spcAft>
              </a:pPr>
              <a:t>47</a:t>
            </a:fld>
            <a:endParaRPr lang="ja-JP" altLang="en-US"/>
          </a:p>
        </p:txBody>
      </p:sp>
    </p:spTree>
    <p:extLst>
      <p:ext uri="{BB962C8B-B14F-4D97-AF65-F5344CB8AC3E}">
        <p14:creationId xmlns:p14="http://schemas.microsoft.com/office/powerpoint/2010/main" val="4120297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495D26-0FA7-BE79-CDCB-D058B6A0FF84}"/>
              </a:ext>
            </a:extLst>
          </p:cNvPr>
          <p:cNvSpPr>
            <a:spLocks noGrp="1"/>
          </p:cNvSpPr>
          <p:nvPr>
            <p:ph type="title"/>
          </p:nvPr>
        </p:nvSpPr>
        <p:spPr/>
        <p:txBody>
          <a:bodyPr/>
          <a:lstStyle/>
          <a:p>
            <a:r>
              <a:rPr kumimoji="1" lang="ja-JP" altLang="en-US" dirty="0"/>
              <a:t>旗</a:t>
            </a:r>
            <a:r>
              <a:rPr lang="ja-JP" altLang="ja-JP" dirty="0"/>
              <a:t>幟</a:t>
            </a:r>
            <a:r>
              <a:rPr kumimoji="1" lang="ja-JP" altLang="en-US" dirty="0"/>
              <a:t>を鮮明にし、闘う体制を構築しよう</a:t>
            </a:r>
          </a:p>
        </p:txBody>
      </p:sp>
      <p:sp>
        <p:nvSpPr>
          <p:cNvPr id="3" name="コンテンツ プレースホルダー 2">
            <a:extLst>
              <a:ext uri="{FF2B5EF4-FFF2-40B4-BE49-F238E27FC236}">
                <a16:creationId xmlns:a16="http://schemas.microsoft.com/office/drawing/2014/main" id="{7E4BDA3E-233E-03AE-7348-5322F6E0E675}"/>
              </a:ext>
            </a:extLst>
          </p:cNvPr>
          <p:cNvSpPr>
            <a:spLocks noGrp="1"/>
          </p:cNvSpPr>
          <p:nvPr>
            <p:ph idx="1"/>
          </p:nvPr>
        </p:nvSpPr>
        <p:spPr/>
        <p:txBody>
          <a:bodyPr>
            <a:normAutofit fontScale="92500" lnSpcReduction="20000"/>
          </a:bodyPr>
          <a:lstStyle/>
          <a:p>
            <a:r>
              <a:rPr lang="ja-JP" altLang="ja-JP" b="1" dirty="0"/>
              <a:t>すでに</a:t>
            </a:r>
            <a:r>
              <a:rPr lang="en-US" altLang="ja-JP" b="1" dirty="0"/>
              <a:t>SNS</a:t>
            </a:r>
            <a:r>
              <a:rPr lang="ja-JP" altLang="ja-JP" b="1" dirty="0"/>
              <a:t>上で、スパイ防止法案に反対する意見を公表しただけで、非国民・スパイのレッテルが張られるような状況となっている。私も、「スパイの断末魔だな」などというひどい書き込みにさらされている。</a:t>
            </a:r>
            <a:endParaRPr lang="en-US" altLang="ja-JP" b="1" dirty="0"/>
          </a:p>
          <a:p>
            <a:r>
              <a:rPr lang="ja-JP" altLang="ja-JP" b="1" dirty="0"/>
              <a:t>石破政権が崩壊し、安倍派の勢力と参政党、国民民主、維新の会が連立するような形態の政権ができれば、ここで述べたようなスパイ防止法案が臨時国会に提案される可能性がある。</a:t>
            </a:r>
            <a:endParaRPr lang="en-US" altLang="ja-JP" b="1" dirty="0"/>
          </a:p>
          <a:p>
            <a:r>
              <a:rPr lang="ja-JP" altLang="ja-JP" b="1" dirty="0"/>
              <a:t>反対運動のための体制をつくる時間は限られている。すみやかに、共産党、れいわ新選組、社民党は反対の旗幟を鮮明にしてほしい。そして、立憲民主党の心ある議員たちに共闘を迫るべきだ。</a:t>
            </a:r>
            <a:endParaRPr lang="en-US" altLang="ja-JP" b="1" dirty="0"/>
          </a:p>
          <a:p>
            <a:r>
              <a:rPr lang="ja-JP" altLang="ja-JP" b="1" dirty="0"/>
              <a:t>地域からも反対の声を上げ、たくさんの市民が声を上げる中で、反対の世論を国会に示していこう。</a:t>
            </a:r>
            <a:r>
              <a:rPr lang="en-US" altLang="ja-JP" b="1" dirty="0"/>
              <a:t> </a:t>
            </a:r>
            <a:endParaRPr lang="ja-JP" altLang="ja-JP" b="1" dirty="0"/>
          </a:p>
          <a:p>
            <a:endParaRPr kumimoji="1" lang="ja-JP" altLang="en-US" dirty="0"/>
          </a:p>
        </p:txBody>
      </p:sp>
      <p:sp>
        <p:nvSpPr>
          <p:cNvPr id="4" name="日付プレースホルダー 3">
            <a:extLst>
              <a:ext uri="{FF2B5EF4-FFF2-40B4-BE49-F238E27FC236}">
                <a16:creationId xmlns:a16="http://schemas.microsoft.com/office/drawing/2014/main" id="{F14998C2-BAB9-DAE3-026A-EE75C45AC00A}"/>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046945A4-D1BB-1648-9D7F-220D9F31F34F}"/>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F853D894-F43F-790F-3AEB-B54E014C495B}"/>
              </a:ext>
            </a:extLst>
          </p:cNvPr>
          <p:cNvSpPr>
            <a:spLocks noGrp="1"/>
          </p:cNvSpPr>
          <p:nvPr>
            <p:ph type="sldNum" sz="quarter" idx="12"/>
          </p:nvPr>
        </p:nvSpPr>
        <p:spPr/>
        <p:txBody>
          <a:bodyPr/>
          <a:lstStyle/>
          <a:p>
            <a:fld id="{B9713C8C-8E70-45D5-AE59-23E60168254E}" type="slidenum">
              <a:rPr lang="en-US" altLang="ja-JP" noProof="0" smtClean="0"/>
              <a:pPr/>
              <a:t>48</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81912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19E60D-EAE2-60A3-8074-14AD64DB3B25}"/>
              </a:ext>
            </a:extLst>
          </p:cNvPr>
          <p:cNvSpPr>
            <a:spLocks noGrp="1"/>
          </p:cNvSpPr>
          <p:nvPr>
            <p:ph type="title"/>
          </p:nvPr>
        </p:nvSpPr>
        <p:spPr/>
        <p:txBody>
          <a:bodyPr/>
          <a:lstStyle/>
          <a:p>
            <a:r>
              <a:rPr kumimoji="1" lang="ja-JP" altLang="en-US" dirty="0"/>
              <a:t>秋の臨時国会に法案が提出される可能性がある</a:t>
            </a:r>
          </a:p>
        </p:txBody>
      </p:sp>
      <p:sp>
        <p:nvSpPr>
          <p:cNvPr id="3" name="コンテンツ プレースホルダー 2">
            <a:extLst>
              <a:ext uri="{FF2B5EF4-FFF2-40B4-BE49-F238E27FC236}">
                <a16:creationId xmlns:a16="http://schemas.microsoft.com/office/drawing/2014/main" id="{8B91A8C1-81DB-03EC-E64E-5E33CA8C0C0F}"/>
              </a:ext>
            </a:extLst>
          </p:cNvPr>
          <p:cNvSpPr>
            <a:spLocks noGrp="1"/>
          </p:cNvSpPr>
          <p:nvPr>
            <p:ph idx="1"/>
          </p:nvPr>
        </p:nvSpPr>
        <p:spPr/>
        <p:txBody>
          <a:bodyPr>
            <a:normAutofit fontScale="92500" lnSpcReduction="10000"/>
          </a:bodyPr>
          <a:lstStyle/>
          <a:p>
            <a:r>
              <a:rPr lang="ja-JP" altLang="en-US" b="1" dirty="0"/>
              <a:t>参政党の神谷宗幣代表は</a:t>
            </a:r>
            <a:r>
              <a:rPr lang="en-US" altLang="ja-JP" b="1" dirty="0"/>
              <a:t>7</a:t>
            </a:r>
            <a:r>
              <a:rPr lang="ja-JP" altLang="en-US" b="1" dirty="0"/>
              <a:t>月</a:t>
            </a:r>
            <a:r>
              <a:rPr lang="en-US" altLang="ja-JP" b="1" dirty="0"/>
              <a:t>22</a:t>
            </a:r>
            <a:r>
              <a:rPr lang="ja-JP" altLang="en-US" b="1" dirty="0"/>
              <a:t>日の記者会見で、秋の臨時国会に「スパイ防止法案」の提出を目指す考えを示した。「法制局とも相談しながらどういった内容にするかを含めて検討している」と説明した。</a:t>
            </a:r>
          </a:p>
          <a:p>
            <a:r>
              <a:rPr lang="ja-JP" altLang="en-US" b="1" dirty="0"/>
              <a:t>国民民主党は</a:t>
            </a:r>
            <a:r>
              <a:rPr lang="en-US" altLang="ja-JP" b="1" dirty="0"/>
              <a:t>9</a:t>
            </a:r>
            <a:r>
              <a:rPr lang="ja-JP" altLang="en-US" b="1" dirty="0"/>
              <a:t>月</a:t>
            </a:r>
            <a:r>
              <a:rPr lang="en-US" altLang="ja-JP" b="1" dirty="0"/>
              <a:t>11</a:t>
            </a:r>
            <a:r>
              <a:rPr lang="ja-JP" altLang="en-US" b="1" dirty="0"/>
              <a:t>日、スパイ防止法案について検討するワーキングチーム（</a:t>
            </a:r>
            <a:r>
              <a:rPr lang="en-US" altLang="ja-JP" b="1" dirty="0"/>
              <a:t>WT</a:t>
            </a:r>
            <a:r>
              <a:rPr lang="ja-JP" altLang="en-US" b="1" dirty="0"/>
              <a:t>）の初会合を国会内で開いた。有識者へのヒアリングなどを重ねて法案を取りまとめたうえで、与野党各党に協議を呼びかける考えだ。</a:t>
            </a:r>
          </a:p>
          <a:p>
            <a:r>
              <a:rPr lang="en-US" altLang="ja-JP" b="1" dirty="0"/>
              <a:t>WT</a:t>
            </a:r>
            <a:r>
              <a:rPr lang="ja-JP" altLang="en-US" b="1" dirty="0"/>
              <a:t>事務局長の橋本幹彦衆院議員は会合で、防止法の目的について「敵対勢力の不透明な活動から民主主義を防衛し、私たちの国の自由な意思決定を堅持し、産業や技術の健全な育成のための枠組みを構築する」と述べた。</a:t>
            </a:r>
          </a:p>
          <a:p>
            <a:endParaRPr kumimoji="1" lang="ja-JP" altLang="en-US" dirty="0"/>
          </a:p>
        </p:txBody>
      </p:sp>
      <p:sp>
        <p:nvSpPr>
          <p:cNvPr id="4" name="日付プレースホルダー 3">
            <a:extLst>
              <a:ext uri="{FF2B5EF4-FFF2-40B4-BE49-F238E27FC236}">
                <a16:creationId xmlns:a16="http://schemas.microsoft.com/office/drawing/2014/main" id="{719BFED6-65DE-2787-0E19-511F5F45F892}"/>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1F99B013-05FA-578B-1903-6347DA11B1C7}"/>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11354938-B788-6EBB-D346-E0569A9960E7}"/>
              </a:ext>
            </a:extLst>
          </p:cNvPr>
          <p:cNvSpPr>
            <a:spLocks noGrp="1"/>
          </p:cNvSpPr>
          <p:nvPr>
            <p:ph type="sldNum" sz="quarter" idx="12"/>
          </p:nvPr>
        </p:nvSpPr>
        <p:spPr/>
        <p:txBody>
          <a:bodyPr/>
          <a:lstStyle/>
          <a:p>
            <a:fld id="{B9713C8C-8E70-45D5-AE59-23E60168254E}" type="slidenum">
              <a:rPr lang="en-US" altLang="ja-JP" noProof="0" smtClean="0"/>
              <a:pPr/>
              <a:t>5</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832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3801FE-1A85-ADF1-E49D-E8F496FF53ED}"/>
              </a:ext>
            </a:extLst>
          </p:cNvPr>
          <p:cNvSpPr>
            <a:spLocks noGrp="1"/>
          </p:cNvSpPr>
          <p:nvPr>
            <p:ph type="title"/>
          </p:nvPr>
        </p:nvSpPr>
        <p:spPr>
          <a:xfrm>
            <a:off x="838200" y="365125"/>
            <a:ext cx="10744200" cy="1325563"/>
          </a:xfrm>
        </p:spPr>
        <p:txBody>
          <a:bodyPr>
            <a:normAutofit fontScale="90000"/>
          </a:bodyPr>
          <a:lstStyle/>
          <a:p>
            <a:r>
              <a:rPr kumimoji="1" lang="ja-JP" altLang="en-US" dirty="0"/>
              <a:t>自民党は選挙パンフレットには記載なし</a:t>
            </a:r>
            <a:br>
              <a:rPr kumimoji="1" lang="ja-JP" altLang="en-US" dirty="0"/>
            </a:br>
            <a:r>
              <a:rPr kumimoji="1" lang="ja-JP" altLang="en-US" dirty="0"/>
              <a:t>しかし、政策インデックスには闇バイト対策の隣にスパイ防止法の記載が忍び込まされてる。</a:t>
            </a:r>
          </a:p>
        </p:txBody>
      </p:sp>
      <p:sp>
        <p:nvSpPr>
          <p:cNvPr id="3" name="コンテンツ プレースホルダー 2">
            <a:extLst>
              <a:ext uri="{FF2B5EF4-FFF2-40B4-BE49-F238E27FC236}">
                <a16:creationId xmlns:a16="http://schemas.microsoft.com/office/drawing/2014/main" id="{30DD066F-46D1-D6B8-8D27-BCD2C6914760}"/>
              </a:ext>
            </a:extLst>
          </p:cNvPr>
          <p:cNvSpPr>
            <a:spLocks noGrp="1"/>
          </p:cNvSpPr>
          <p:nvPr>
            <p:ph idx="1"/>
          </p:nvPr>
        </p:nvSpPr>
        <p:spPr>
          <a:xfrm>
            <a:off x="838200" y="1920240"/>
            <a:ext cx="10815320" cy="4160520"/>
          </a:xfrm>
        </p:spPr>
        <p:txBody>
          <a:bodyPr>
            <a:noAutofit/>
          </a:bodyPr>
          <a:lstStyle/>
          <a:p>
            <a:r>
              <a:rPr lang="ja-JP" altLang="en-US" sz="2000" b="1" dirty="0"/>
              <a:t> 自由民主党では、かつて経済安保担当相として「経済安保法」の制定を進めた高市早苗民が会長を務める自民党「治安・テロ・サイバー犯罪対策調査会」が、本年</a:t>
            </a:r>
            <a:r>
              <a:rPr lang="en-US" altLang="ja-JP" sz="2000" b="1" dirty="0"/>
              <a:t>5</a:t>
            </a:r>
            <a:r>
              <a:rPr lang="ja-JP" altLang="en-US" sz="2000" b="1" dirty="0"/>
              <a:t>月</a:t>
            </a:r>
            <a:r>
              <a:rPr lang="en-US" altLang="ja-JP" sz="2000" b="1" dirty="0"/>
              <a:t>28</a:t>
            </a:r>
            <a:r>
              <a:rPr lang="ja-JP" altLang="en-US" sz="2000" b="1" dirty="0"/>
              <a:t>日、「</a:t>
            </a:r>
            <a:r>
              <a:rPr lang="en-US" altLang="ja-JP" sz="2000" b="1" dirty="0">
                <a:solidFill>
                  <a:srgbClr val="C00000"/>
                </a:solidFill>
              </a:rPr>
              <a:t>『</a:t>
            </a:r>
            <a:r>
              <a:rPr lang="ja-JP" altLang="en-US" sz="2000" b="1" dirty="0">
                <a:solidFill>
                  <a:srgbClr val="C00000"/>
                </a:solidFill>
              </a:rPr>
              <a:t>治安力</a:t>
            </a:r>
            <a:r>
              <a:rPr lang="en-US" altLang="ja-JP" sz="2000" b="1" dirty="0">
                <a:solidFill>
                  <a:srgbClr val="C00000"/>
                </a:solidFill>
              </a:rPr>
              <a:t>』</a:t>
            </a:r>
            <a:r>
              <a:rPr lang="ja-JP" altLang="en-US" sz="2000" b="1" dirty="0">
                <a:solidFill>
                  <a:srgbClr val="C00000"/>
                </a:solidFill>
              </a:rPr>
              <a:t>の強化に関する提言</a:t>
            </a:r>
            <a:r>
              <a:rPr lang="ja-JP" altLang="en-US" sz="2000" b="1" dirty="0"/>
              <a:t>」を取りまとめ、石破茂首相に参院選公約にこの提言を盛り込むよう求めた。提言では、わが国の治安力を強化するための具体的な方策を公的部門と民間部門に分け、公的部門では、海外からの脅威に対する方策、偽情報等の収集・分析・集約や国民のリテラシー向上への取り組みに必要な体制・予算の確保のほか、わが国の重要情報を守る観点から、「諸外国と同水準のスパイ防止法の導入に向けた検討を推進すべき」としている。自民党の石破総裁は、この提言を受け、「インテリジェンスの強化も問題意識を持って検討していく」等と述べたが、本年の</a:t>
            </a:r>
            <a:r>
              <a:rPr lang="ja-JP" altLang="en-US" sz="2000" b="1" dirty="0">
                <a:solidFill>
                  <a:srgbClr val="C00000"/>
                </a:solidFill>
              </a:rPr>
              <a:t>自民党の参院選挙公約パンフには、スパイ防止法の記載はなかった。</a:t>
            </a:r>
          </a:p>
          <a:p>
            <a:r>
              <a:rPr lang="ja-JP" altLang="en-US" sz="2000" b="1" dirty="0"/>
              <a:t>しかし、政策インデックスの「すべての不安と脅威に立ち向かい、安全・安心な社会を築きます」との項目に、「</a:t>
            </a:r>
            <a:r>
              <a:rPr lang="ja-JP" altLang="en-US" sz="2000" b="1" dirty="0">
                <a:solidFill>
                  <a:srgbClr val="C00000"/>
                </a:solidFill>
              </a:rPr>
              <a:t>闇バイト、国際ロマンス・投資詐欺やオンラインカジノなどのトクリュウ事犯の対策に引き続き取り組みます。また、諸外国と同レベルの安全保障を確保するため、国家情報戦略やスパイ防止法の導入に向けて検討を進めます。</a:t>
            </a:r>
            <a:r>
              <a:rPr lang="ja-JP" altLang="en-US" sz="2000" b="1" dirty="0"/>
              <a:t> 」として、闇バイトなどと並べてスパイ防止法が忍び込まされていた。</a:t>
            </a:r>
          </a:p>
          <a:p>
            <a:pPr marL="0" indent="0">
              <a:buNone/>
            </a:pPr>
            <a:br>
              <a:rPr lang="ja-JP" altLang="en-US" sz="2000" b="1" dirty="0"/>
            </a:br>
            <a:endParaRPr kumimoji="1" lang="ja-JP" altLang="en-US" sz="2000" b="1" dirty="0"/>
          </a:p>
        </p:txBody>
      </p:sp>
      <p:sp>
        <p:nvSpPr>
          <p:cNvPr id="4" name="日付プレースホルダー 3">
            <a:extLst>
              <a:ext uri="{FF2B5EF4-FFF2-40B4-BE49-F238E27FC236}">
                <a16:creationId xmlns:a16="http://schemas.microsoft.com/office/drawing/2014/main" id="{0745B485-B896-B3A8-B8BC-D17ACF89D56A}"/>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3D2C4E5B-6822-8C64-07EA-267FCEB49833}"/>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D8790D29-DA8E-1199-9964-54ECFF403E11}"/>
              </a:ext>
            </a:extLst>
          </p:cNvPr>
          <p:cNvSpPr>
            <a:spLocks noGrp="1"/>
          </p:cNvSpPr>
          <p:nvPr>
            <p:ph type="sldNum" sz="quarter" idx="12"/>
          </p:nvPr>
        </p:nvSpPr>
        <p:spPr/>
        <p:txBody>
          <a:bodyPr/>
          <a:lstStyle/>
          <a:p>
            <a:fld id="{B9713C8C-8E70-45D5-AE59-23E60168254E}" type="slidenum">
              <a:rPr lang="en-US" altLang="ja-JP" noProof="0" smtClean="0"/>
              <a:pPr/>
              <a:t>6</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4547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235AC2-6F7F-5A1D-3910-D50A0936941D}"/>
              </a:ext>
            </a:extLst>
          </p:cNvPr>
          <p:cNvSpPr>
            <a:spLocks noGrp="1"/>
          </p:cNvSpPr>
          <p:nvPr>
            <p:ph type="title"/>
          </p:nvPr>
        </p:nvSpPr>
        <p:spPr/>
        <p:txBody>
          <a:bodyPr/>
          <a:lstStyle/>
          <a:p>
            <a:r>
              <a:rPr kumimoji="1" lang="ja-JP" altLang="en-US" dirty="0"/>
              <a:t>国民民主党の選挙政策にも明記</a:t>
            </a:r>
          </a:p>
        </p:txBody>
      </p:sp>
      <p:sp>
        <p:nvSpPr>
          <p:cNvPr id="3" name="コンテンツ プレースホルダー 2">
            <a:extLst>
              <a:ext uri="{FF2B5EF4-FFF2-40B4-BE49-F238E27FC236}">
                <a16:creationId xmlns:a16="http://schemas.microsoft.com/office/drawing/2014/main" id="{3182469D-8B1D-D69B-8762-855FF1D58B15}"/>
              </a:ext>
            </a:extLst>
          </p:cNvPr>
          <p:cNvSpPr>
            <a:spLocks noGrp="1"/>
          </p:cNvSpPr>
          <p:nvPr>
            <p:ph idx="1"/>
          </p:nvPr>
        </p:nvSpPr>
        <p:spPr/>
        <p:txBody>
          <a:bodyPr>
            <a:normAutofit lnSpcReduction="10000"/>
          </a:bodyPr>
          <a:lstStyle/>
          <a:p>
            <a:r>
              <a:rPr lang="ja-JP" altLang="en-US" dirty="0"/>
              <a:t> </a:t>
            </a:r>
            <a:r>
              <a:rPr lang="ja-JP" altLang="en-US" b="1" dirty="0"/>
              <a:t>国民民主党の参院選公約には、</a:t>
            </a:r>
            <a:r>
              <a:rPr lang="en-US" altLang="ja-JP" b="1" dirty="0"/>
              <a:t>G7</a:t>
            </a:r>
            <a:r>
              <a:rPr lang="ja-JP" altLang="en-US" b="1" dirty="0"/>
              <a:t>諸国と同等レベルの「スパイ防止法」を制定することが明記されている</a:t>
            </a:r>
          </a:p>
          <a:p>
            <a:r>
              <a:rPr lang="ja-JP" altLang="en-US" b="1" dirty="0"/>
              <a:t>すなわち、</a:t>
            </a:r>
            <a:r>
              <a:rPr lang="ja-JP" altLang="ja-JP" b="1" dirty="0"/>
              <a:t>国民民主党の参院選公約には、「スパイ防止法」の制定</a:t>
            </a:r>
            <a:r>
              <a:rPr lang="ja-JP" altLang="en-US" b="1" dirty="0"/>
              <a:t>という項目が建てられ、「</a:t>
            </a:r>
            <a:r>
              <a:rPr lang="en-US" altLang="ja-JP" b="1" dirty="0">
                <a:solidFill>
                  <a:srgbClr val="C00000"/>
                </a:solidFill>
              </a:rPr>
              <a:t>G7</a:t>
            </a:r>
            <a:r>
              <a:rPr lang="ja-JP" altLang="ja-JP" b="1" dirty="0">
                <a:solidFill>
                  <a:srgbClr val="C00000"/>
                </a:solidFill>
              </a:rPr>
              <a:t>諸国と同等レベルの「スパイ防止法」を制定します。今の日本には、スパイ行為を包括的に処罰できる法律が整っていません。</a:t>
            </a:r>
            <a:r>
              <a:rPr lang="ja-JP" altLang="ja-JP" b="1" dirty="0"/>
              <a:t>また、近年ではサイバー空間を含む新たな諜報活動が国際的に活発化しており、従来の法制度では対応困難な状況です。こうした現状を踏まえ、国家機密保護や安全保障体制の強化という観点から、</a:t>
            </a:r>
            <a:r>
              <a:rPr lang="ja-JP" altLang="ja-JP" b="1" dirty="0">
                <a:solidFill>
                  <a:srgbClr val="C00000"/>
                </a:solidFill>
              </a:rPr>
              <a:t>サイバー空間を含めたスパイ行為全般を処罰対象とする、実効性の高い包括的な法整備を進めます。</a:t>
            </a:r>
            <a:r>
              <a:rPr lang="ja-JP" altLang="en-US" b="1" dirty="0"/>
              <a:t>」としている。</a:t>
            </a:r>
            <a:endParaRPr lang="ja-JP" altLang="ja-JP" b="1" dirty="0"/>
          </a:p>
        </p:txBody>
      </p:sp>
      <p:sp>
        <p:nvSpPr>
          <p:cNvPr id="4" name="日付プレースホルダー 3">
            <a:extLst>
              <a:ext uri="{FF2B5EF4-FFF2-40B4-BE49-F238E27FC236}">
                <a16:creationId xmlns:a16="http://schemas.microsoft.com/office/drawing/2014/main" id="{D8C1EC5D-13D4-018F-D388-AC978B101087}"/>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273657E3-1420-CE93-7F84-F2C501FB5F00}"/>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75B42593-D4AE-476C-F14C-42BBD30C332C}"/>
              </a:ext>
            </a:extLst>
          </p:cNvPr>
          <p:cNvSpPr>
            <a:spLocks noGrp="1"/>
          </p:cNvSpPr>
          <p:nvPr>
            <p:ph type="sldNum" sz="quarter" idx="12"/>
          </p:nvPr>
        </p:nvSpPr>
        <p:spPr/>
        <p:txBody>
          <a:bodyPr/>
          <a:lstStyle/>
          <a:p>
            <a:fld id="{B9713C8C-8E70-45D5-AE59-23E60168254E}" type="slidenum">
              <a:rPr lang="en-US" altLang="ja-JP" noProof="0" smtClean="0"/>
              <a:pPr/>
              <a:t>7</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8885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260D81-24B9-C5F3-F76B-6A040FEDDA55}"/>
              </a:ext>
            </a:extLst>
          </p:cNvPr>
          <p:cNvSpPr>
            <a:spLocks noGrp="1"/>
          </p:cNvSpPr>
          <p:nvPr>
            <p:ph type="title"/>
          </p:nvPr>
        </p:nvSpPr>
        <p:spPr>
          <a:xfrm>
            <a:off x="838200" y="-635"/>
            <a:ext cx="10515600" cy="1325563"/>
          </a:xfrm>
        </p:spPr>
        <p:txBody>
          <a:bodyPr/>
          <a:lstStyle/>
          <a:p>
            <a:r>
              <a:rPr kumimoji="1" lang="ja-JP" altLang="en-US" dirty="0"/>
              <a:t>国民民主党のスパイ防止</a:t>
            </a:r>
            <a:r>
              <a:rPr kumimoji="1" lang="en-US" altLang="ja-JP" dirty="0"/>
              <a:t>3</a:t>
            </a:r>
            <a:r>
              <a:rPr kumimoji="1" lang="ja-JP" altLang="en-US" dirty="0"/>
              <a:t>法案</a:t>
            </a:r>
            <a:r>
              <a:rPr kumimoji="1" lang="en-US" altLang="ja-JP" sz="3200" dirty="0"/>
              <a:t>(9/26</a:t>
            </a:r>
            <a:r>
              <a:rPr kumimoji="1" lang="ja-JP" altLang="en-US" sz="3200" dirty="0"/>
              <a:t>朝日新聞</a:t>
            </a:r>
            <a:r>
              <a:rPr kumimoji="1" lang="en-US" altLang="ja-JP" sz="3200" dirty="0"/>
              <a:t>)</a:t>
            </a:r>
            <a:endParaRPr kumimoji="1" lang="ja-JP" altLang="en-US" sz="3200" dirty="0"/>
          </a:p>
        </p:txBody>
      </p:sp>
      <p:sp>
        <p:nvSpPr>
          <p:cNvPr id="3" name="コンテンツ プレースホルダー 2">
            <a:extLst>
              <a:ext uri="{FF2B5EF4-FFF2-40B4-BE49-F238E27FC236}">
                <a16:creationId xmlns:a16="http://schemas.microsoft.com/office/drawing/2014/main" id="{DADF5D99-6B7A-AE68-D898-6E4A5FF63CDE}"/>
              </a:ext>
            </a:extLst>
          </p:cNvPr>
          <p:cNvSpPr>
            <a:spLocks noGrp="1"/>
          </p:cNvSpPr>
          <p:nvPr>
            <p:ph idx="1"/>
          </p:nvPr>
        </p:nvSpPr>
        <p:spPr>
          <a:xfrm>
            <a:off x="756920" y="1416368"/>
            <a:ext cx="11079480" cy="4481512"/>
          </a:xfrm>
        </p:spPr>
        <p:txBody>
          <a:bodyPr>
            <a:noAutofit/>
          </a:bodyPr>
          <a:lstStyle/>
          <a:p>
            <a:r>
              <a:rPr lang="ja-JP" altLang="en-US" sz="2400" b="1" dirty="0"/>
              <a:t>スパイ防止法について検討している国民民主党のワーキングチーム（</a:t>
            </a:r>
            <a:r>
              <a:rPr lang="en-US" altLang="ja-JP" sz="2400" b="1" dirty="0"/>
              <a:t>WT</a:t>
            </a:r>
            <a:r>
              <a:rPr lang="ja-JP" altLang="en-US" sz="2400" b="1" dirty="0"/>
              <a:t>）の中間報告書案が</a:t>
            </a:r>
            <a:r>
              <a:rPr lang="en-US" altLang="ja-JP" sz="2400" b="1" dirty="0"/>
              <a:t>25</a:t>
            </a:r>
            <a:r>
              <a:rPr lang="ja-JP" altLang="en-US" sz="2400" b="1" dirty="0"/>
              <a:t>日、判明した。</a:t>
            </a:r>
            <a:r>
              <a:rPr lang="ja-JP" altLang="en-US" sz="2400" b="1" dirty="0">
                <a:solidFill>
                  <a:srgbClr val="C00000"/>
                </a:solidFill>
              </a:rPr>
              <a:t>外国勢力の日本国内での活動の登録・公開や、インテリジェンス（情報収集・分析）に特化した独立機関の創設</a:t>
            </a:r>
            <a:r>
              <a:rPr lang="ja-JP" altLang="en-US" sz="2400" b="1" dirty="0"/>
              <a:t>などを盛り込んだ。党内で法案を取りまとめた後、与野党に協議を呼びかけ、秋の臨時国会への法案提出を目指す。</a:t>
            </a:r>
          </a:p>
          <a:p>
            <a:r>
              <a:rPr lang="ja-JP" altLang="en-US" sz="2400" b="1" dirty="0"/>
              <a:t>　</a:t>
            </a:r>
            <a:r>
              <a:rPr lang="en-US" altLang="ja-JP" sz="2400" b="1" dirty="0"/>
              <a:t>WT</a:t>
            </a:r>
            <a:r>
              <a:rPr lang="ja-JP" altLang="en-US" sz="2400" b="1" dirty="0"/>
              <a:t>は</a:t>
            </a:r>
            <a:r>
              <a:rPr lang="en-US" altLang="ja-JP" sz="2400" b="1" dirty="0"/>
              <a:t>9</a:t>
            </a:r>
            <a:r>
              <a:rPr lang="ja-JP" altLang="en-US" sz="2400" b="1" dirty="0"/>
              <a:t>月中旬から有識者や関係省庁に</a:t>
            </a:r>
            <a:r>
              <a:rPr lang="en-US" altLang="ja-JP" sz="2400" b="1" dirty="0"/>
              <a:t>30</a:t>
            </a:r>
            <a:r>
              <a:rPr lang="ja-JP" altLang="en-US" sz="2400" b="1" dirty="0"/>
              <a:t>時間以上のヒアリングを行い、中間報告書案を作成。スパイ防止法整備の目的について「敵対勢力の不透明な活動から民主主義を防衛し、我が国の自由な意思決定を堅持する」とした。</a:t>
            </a:r>
            <a:r>
              <a:rPr lang="ja-JP" altLang="en-US" sz="2400" b="1" dirty="0">
                <a:solidFill>
                  <a:srgbClr val="C00000"/>
                </a:solidFill>
              </a:rPr>
              <a:t>複数の法案をパッケージとして法整備をめざす</a:t>
            </a:r>
            <a:r>
              <a:rPr lang="ja-JP" altLang="en-US" sz="2400" b="1" dirty="0"/>
              <a:t>とした。</a:t>
            </a:r>
          </a:p>
          <a:p>
            <a:r>
              <a:rPr lang="ja-JP" altLang="en-US" sz="2400" b="1" dirty="0"/>
              <a:t>　報告書案では法整備に伴い、国民の表現や政治活動の自由が萎縮するおそれ、インテリジェンス機関の活動が政治的圧力でゆがめられる可能性があることなど課題を列挙。「より広く深い国民的理解が不可欠だ」と強調した。</a:t>
            </a:r>
          </a:p>
          <a:p>
            <a:r>
              <a:rPr lang="ja-JP" altLang="en-US" sz="2400" b="1" dirty="0"/>
              <a:t>　玉木雄一郎代表は</a:t>
            </a:r>
            <a:r>
              <a:rPr lang="en-US" altLang="ja-JP" sz="2400" b="1" dirty="0"/>
              <a:t>24</a:t>
            </a:r>
            <a:r>
              <a:rPr lang="ja-JP" altLang="en-US" sz="2400" b="1" dirty="0"/>
              <a:t>日の記者会見で、</a:t>
            </a:r>
            <a:r>
              <a:rPr lang="ja-JP" altLang="en-US" sz="2400" b="1" dirty="0">
                <a:solidFill>
                  <a:srgbClr val="C00000"/>
                </a:solidFill>
              </a:rPr>
              <a:t>臨時国会への法案提出をめざす方針を示し、「与野党の幅広い合意を得られる対策を講じていきたい</a:t>
            </a:r>
            <a:r>
              <a:rPr lang="ja-JP" altLang="en-US" sz="2400" b="1" dirty="0"/>
              <a:t>」と述べた。</a:t>
            </a:r>
          </a:p>
        </p:txBody>
      </p:sp>
      <p:sp>
        <p:nvSpPr>
          <p:cNvPr id="4" name="日付プレースホルダー 3">
            <a:extLst>
              <a:ext uri="{FF2B5EF4-FFF2-40B4-BE49-F238E27FC236}">
                <a16:creationId xmlns:a16="http://schemas.microsoft.com/office/drawing/2014/main" id="{DB8A4D3C-5147-A47B-E2E9-67BF0604DE07}"/>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FC3210F6-9E8B-AED0-630E-E4B2058901CA}"/>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311DC1C0-6CC0-34D0-C569-819085C4FC2A}"/>
              </a:ext>
            </a:extLst>
          </p:cNvPr>
          <p:cNvSpPr>
            <a:spLocks noGrp="1"/>
          </p:cNvSpPr>
          <p:nvPr>
            <p:ph type="sldNum" sz="quarter" idx="12"/>
          </p:nvPr>
        </p:nvSpPr>
        <p:spPr/>
        <p:txBody>
          <a:bodyPr/>
          <a:lstStyle/>
          <a:p>
            <a:fld id="{B9713C8C-8E70-45D5-AE59-23E60168254E}" type="slidenum">
              <a:rPr lang="en-US" altLang="ja-JP" noProof="0" smtClean="0"/>
              <a:pPr/>
              <a:t>8</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26377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D84086-8456-3F8A-D549-213177E20830}"/>
              </a:ext>
            </a:extLst>
          </p:cNvPr>
          <p:cNvSpPr>
            <a:spLocks noGrp="1"/>
          </p:cNvSpPr>
          <p:nvPr>
            <p:ph type="title"/>
          </p:nvPr>
        </p:nvSpPr>
        <p:spPr/>
        <p:txBody>
          <a:bodyPr>
            <a:normAutofit fontScale="90000"/>
          </a:bodyPr>
          <a:lstStyle/>
          <a:p>
            <a:pPr algn="ctr"/>
            <a:r>
              <a:rPr lang="ja-JP" altLang="en-US" dirty="0"/>
              <a:t>国民民主党の中間報告書案に盛り込まれた</a:t>
            </a:r>
            <a:br>
              <a:rPr lang="ja-JP" altLang="en-US" dirty="0"/>
            </a:br>
            <a:r>
              <a:rPr lang="ja-JP" altLang="en-US" dirty="0"/>
              <a:t>法整備の概要</a:t>
            </a:r>
            <a:r>
              <a:rPr lang="en-US" altLang="ja-JP" sz="3100" dirty="0"/>
              <a:t>(</a:t>
            </a:r>
            <a:r>
              <a:rPr lang="ja-JP" altLang="en-US" sz="3100" dirty="0"/>
              <a:t>*法案名はいずれも仮称</a:t>
            </a:r>
            <a:r>
              <a:rPr lang="en-US" altLang="ja-JP" sz="3100" dirty="0"/>
              <a:t>)</a:t>
            </a:r>
            <a:br>
              <a:rPr lang="ja-JP" altLang="en-US" dirty="0"/>
            </a:br>
            <a:endParaRPr kumimoji="1" lang="ja-JP" altLang="en-US" dirty="0"/>
          </a:p>
        </p:txBody>
      </p:sp>
      <p:sp>
        <p:nvSpPr>
          <p:cNvPr id="3" name="コンテンツ プレースホルダー 2">
            <a:extLst>
              <a:ext uri="{FF2B5EF4-FFF2-40B4-BE49-F238E27FC236}">
                <a16:creationId xmlns:a16="http://schemas.microsoft.com/office/drawing/2014/main" id="{9A894F51-BBB6-9DD7-EA38-6516CBE8ADF5}"/>
              </a:ext>
            </a:extLst>
          </p:cNvPr>
          <p:cNvSpPr>
            <a:spLocks noGrp="1"/>
          </p:cNvSpPr>
          <p:nvPr>
            <p:ph idx="1"/>
          </p:nvPr>
        </p:nvSpPr>
        <p:spPr>
          <a:xfrm>
            <a:off x="838200" y="1442719"/>
            <a:ext cx="10515600" cy="5050155"/>
          </a:xfrm>
        </p:spPr>
        <p:txBody>
          <a:bodyPr>
            <a:normAutofit fontScale="70000" lnSpcReduction="20000"/>
          </a:bodyPr>
          <a:lstStyle/>
          <a:p>
            <a:r>
              <a:rPr lang="en-US" altLang="ja-JP" b="1" dirty="0">
                <a:solidFill>
                  <a:srgbClr val="0070C0"/>
                </a:solidFill>
              </a:rPr>
              <a:t>【</a:t>
            </a:r>
            <a:r>
              <a:rPr lang="ja-JP" altLang="en-US" b="1" dirty="0">
                <a:solidFill>
                  <a:srgbClr val="0070C0"/>
                </a:solidFill>
              </a:rPr>
              <a:t>外国勢力活動透明化法案</a:t>
            </a:r>
            <a:r>
              <a:rPr lang="en-US" altLang="ja-JP" b="1" dirty="0">
                <a:solidFill>
                  <a:srgbClr val="0070C0"/>
                </a:solidFill>
              </a:rPr>
              <a:t>】</a:t>
            </a:r>
          </a:p>
          <a:p>
            <a:r>
              <a:rPr lang="ja-JP" altLang="en-US" b="1" dirty="0"/>
              <a:t>外国勢力の国内活動の登録・一部公開</a:t>
            </a:r>
          </a:p>
          <a:p>
            <a:r>
              <a:rPr lang="ja-JP" altLang="en-US" b="1" dirty="0"/>
              <a:t>登録について審査・監督する機関を設け、制度運用状況を国会に報告</a:t>
            </a:r>
          </a:p>
          <a:p>
            <a:r>
              <a:rPr lang="ja-JP" altLang="en-US" dirty="0"/>
              <a:t>　「外国勢力活動透明化法案」では、外国勢力の日本国内でのロビー活動の内容や資金源、保有資産を登録し、一部を公開するとした。登録について審査・監督する独立機関を設け、制度の運用状況を定期的に点検・評価し、国会に報告する。</a:t>
            </a:r>
          </a:p>
          <a:p>
            <a:r>
              <a:rPr lang="en-US" altLang="ja-JP" b="1" dirty="0">
                <a:solidFill>
                  <a:srgbClr val="0070C0"/>
                </a:solidFill>
              </a:rPr>
              <a:t>【</a:t>
            </a:r>
            <a:r>
              <a:rPr lang="ja-JP" altLang="en-US" b="1" dirty="0">
                <a:solidFill>
                  <a:srgbClr val="0070C0"/>
                </a:solidFill>
              </a:rPr>
              <a:t>国家戦略立案能力強化・コミュニティ改革法案</a:t>
            </a:r>
            <a:r>
              <a:rPr lang="en-US" altLang="ja-JP" b="1" dirty="0">
                <a:solidFill>
                  <a:srgbClr val="0070C0"/>
                </a:solidFill>
              </a:rPr>
              <a:t>】</a:t>
            </a:r>
          </a:p>
          <a:p>
            <a:r>
              <a:rPr lang="ja-JP" altLang="en-US" b="1" dirty="0"/>
              <a:t>政府にインテリジェンス戦略の策定・公表を義務付ける</a:t>
            </a:r>
          </a:p>
          <a:p>
            <a:r>
              <a:rPr lang="ja-JP" altLang="en-US" b="1" dirty="0"/>
              <a:t>独立したインテリジェンス機関の創設</a:t>
            </a:r>
          </a:p>
          <a:p>
            <a:r>
              <a:rPr lang="ja-JP" altLang="en-US" dirty="0"/>
              <a:t>　「国家戦略立案能力強化・コミュニティ改革法案」では、政府にインテリジェンス戦略の策定と公表を義務づける。また、警察庁などから独立したインテリジェンス機関を創設し、政治的中立性を担保する規定の必要性を指摘した。すでに政府内にある国際テロ情報収集ユニットや公安調査庁を改編する形での創設も検討するとした。</a:t>
            </a:r>
            <a:endParaRPr lang="ja-JP" altLang="en-US" b="1" dirty="0"/>
          </a:p>
          <a:p>
            <a:r>
              <a:rPr lang="en-US" altLang="ja-JP" b="1" dirty="0">
                <a:solidFill>
                  <a:srgbClr val="0070C0"/>
                </a:solidFill>
              </a:rPr>
              <a:t>【</a:t>
            </a:r>
            <a:r>
              <a:rPr lang="ja-JP" altLang="en-US" b="1" dirty="0">
                <a:solidFill>
                  <a:srgbClr val="0070C0"/>
                </a:solidFill>
              </a:rPr>
              <a:t>インテリジェンス関係者安全保護法案</a:t>
            </a:r>
            <a:r>
              <a:rPr lang="en-US" altLang="ja-JP" b="1" dirty="0">
                <a:solidFill>
                  <a:srgbClr val="0070C0"/>
                </a:solidFill>
              </a:rPr>
              <a:t>】</a:t>
            </a:r>
          </a:p>
          <a:p>
            <a:r>
              <a:rPr lang="ja-JP" altLang="en-US" b="1" dirty="0"/>
              <a:t>関係者の安全を確保するため、仮装身分による活動を保障</a:t>
            </a:r>
            <a:endParaRPr kumimoji="1" lang="ja-JP" altLang="en-US" b="1" dirty="0"/>
          </a:p>
        </p:txBody>
      </p:sp>
      <p:sp>
        <p:nvSpPr>
          <p:cNvPr id="4" name="日付プレースホルダー 3">
            <a:extLst>
              <a:ext uri="{FF2B5EF4-FFF2-40B4-BE49-F238E27FC236}">
                <a16:creationId xmlns:a16="http://schemas.microsoft.com/office/drawing/2014/main" id="{8B138F0F-7996-DA00-ABD0-85D974896AA2}"/>
              </a:ext>
            </a:extLst>
          </p:cNvPr>
          <p:cNvSpPr>
            <a:spLocks noGrp="1"/>
          </p:cNvSpPr>
          <p:nvPr>
            <p:ph type="dt" sz="half" idx="10"/>
          </p:nvPr>
        </p:nvSpPr>
        <p:spPr/>
        <p:txBody>
          <a:bodyPr/>
          <a:lstStyle/>
          <a:p>
            <a:r>
              <a:rPr lang="en-US" altLang="ja-JP" noProof="0"/>
              <a:t>20XX/9/3</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3C47C807-C30E-B38D-9624-B50B92F4BAD1}"/>
              </a:ext>
            </a:extLst>
          </p:cNvPr>
          <p:cNvSpPr>
            <a:spLocks noGrp="1"/>
          </p:cNvSpPr>
          <p:nvPr>
            <p:ph type="ftr" sz="quarter" idx="11"/>
          </p:nvPr>
        </p:nvSpPr>
        <p:spPr/>
        <p:txBody>
          <a:bodyPr/>
          <a:lstStyle/>
          <a:p>
            <a:r>
              <a:rPr lang="ja-JP" altLang="en-US" noProof="0"/>
              <a:t>プレゼンテーションのタイトル</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749488D2-27C7-BE55-9EA7-996D22FCA582}"/>
              </a:ext>
            </a:extLst>
          </p:cNvPr>
          <p:cNvSpPr>
            <a:spLocks noGrp="1"/>
          </p:cNvSpPr>
          <p:nvPr>
            <p:ph type="sldNum" sz="quarter" idx="12"/>
          </p:nvPr>
        </p:nvSpPr>
        <p:spPr/>
        <p:txBody>
          <a:bodyPr/>
          <a:lstStyle/>
          <a:p>
            <a:fld id="{B9713C8C-8E70-45D5-AE59-23E60168254E}" type="slidenum">
              <a:rPr lang="en-US" altLang="ja-JP" noProof="0" smtClean="0"/>
              <a:pPr/>
              <a:t>9</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48522016"/>
      </p:ext>
    </p:extLst>
  </p:cSld>
  <p:clrMapOvr>
    <a:masterClrMapping/>
  </p:clrMapOvr>
</p:sld>
</file>

<file path=ppt/theme/theme1.xml><?xml version="1.0" encoding="utf-8"?>
<a:theme xmlns:a="http://schemas.openxmlformats.org/drawingml/2006/main" name="ブラシ">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399928_TF89080264_Win32" id="{345CC977-8FD8-4C4B-850B-4D45E935E6D5}" vid="{A9751367-A58F-49E6-9EBD-00B06E74A25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FCC198-DBFA-46B2-A241-8E3888E63670}">
  <ds:schemaRefs>
    <ds:schemaRef ds:uri="http://schemas.microsoft.com/office/infopath/2007/PartnerControls"/>
    <ds:schemaRef ds:uri="16c05727-aa75-4e4a-9b5f-8a80a1165891"/>
    <ds:schemaRef ds:uri="http://schemas.microsoft.com/office/2006/metadata/properties"/>
    <ds:schemaRef ds:uri="http://schemas.openxmlformats.org/package/2006/metadata/core-properties"/>
    <ds:schemaRef ds:uri="http://purl.org/dc/dcmitype/"/>
    <ds:schemaRef ds:uri="http://purl.org/dc/elements/1.1/"/>
    <ds:schemaRef ds:uri="http://www.w3.org/XML/1998/namespace"/>
    <ds:schemaRef ds:uri="http://schemas.microsoft.com/office/2006/documentManagement/types"/>
    <ds:schemaRef ds:uri="71af3243-3dd4-4a8d-8c0d-dd76da1f02a5"/>
    <ds:schemaRef ds:uri="http://purl.org/dc/terms/"/>
  </ds:schemaRefs>
</ds:datastoreItem>
</file>

<file path=customXml/itemProps3.xml><?xml version="1.0" encoding="utf-8"?>
<ds:datastoreItem xmlns:ds="http://schemas.openxmlformats.org/officeDocument/2006/customXml" ds:itemID="{C0DCE9DA-F7FD-45FA-83B7-D9813A4425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{111D5D55-7615-4710-9BF2-EC8FFB085309}tf89080264_win32</Template>
  <TotalTime>61899</TotalTime>
  <Words>7722</Words>
  <Application>Microsoft Office PowerPoint</Application>
  <PresentationFormat>ワイド画面</PresentationFormat>
  <Paragraphs>330</Paragraphs>
  <Slides>48</Slides>
  <Notes>0</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48</vt:i4>
      </vt:variant>
    </vt:vector>
  </HeadingPairs>
  <TitlesOfParts>
    <vt:vector size="51" baseType="lpstr">
      <vt:lpstr>Meiryo UI</vt:lpstr>
      <vt:lpstr>Arial</vt:lpstr>
      <vt:lpstr>ブラシ</vt:lpstr>
      <vt:lpstr>2025/10/2　緊急院内集会 スパイ防止法案は世界を敵と味方に分け、 戦争への道を開く法律だ！ 「いまを新しい戦前にしないために」</vt:lpstr>
      <vt:lpstr>スパイ防止法案とは？</vt:lpstr>
      <vt:lpstr>スパイ防止法案が守ろうとしているのは 簡単に逆転する正義だ！</vt:lpstr>
      <vt:lpstr>自民党、国民民主党、参政党、日本維新の会などはどのようなスパイ防止法案を提案しているか </vt:lpstr>
      <vt:lpstr>秋の臨時国会に法案が提出される可能性がある</vt:lpstr>
      <vt:lpstr>自民党は選挙パンフレットには記載なし しかし、政策インデックスには闇バイト対策の隣にスパイ防止法の記載が忍び込まされてる。</vt:lpstr>
      <vt:lpstr>国民民主党の選挙政策にも明記</vt:lpstr>
      <vt:lpstr>国民民主党のスパイ防止3法案(9/26朝日新聞)</vt:lpstr>
      <vt:lpstr>国民民主党の中間報告書案に盛り込まれた 法整備の概要(*法案名はいずれも仮称) </vt:lpstr>
      <vt:lpstr>日本維新の会の参院選公約</vt:lpstr>
      <vt:lpstr>9月16日に日本維新の会が党内議論 (9.17産経新聞報道)</vt:lpstr>
      <vt:lpstr>参政党は中心政策にスパイ防止法を取り上げている</vt:lpstr>
      <vt:lpstr>立憲民主党の安全保障政策 </vt:lpstr>
      <vt:lpstr>1985年自民党提案のスパイ防止法案</vt:lpstr>
      <vt:lpstr>自民党の1985年スパイ防止法案</vt:lpstr>
      <vt:lpstr>PowerPoint プレゼンテーション</vt:lpstr>
      <vt:lpstr>どんな内容のスパイ防止法案が提出される可能性があるのか </vt:lpstr>
      <vt:lpstr>スパイ防止法の内容　その1 外国通報目的に情報漏洩に厳罰を科す</vt:lpstr>
      <vt:lpstr>秘密強化は冤罪を生み出し、その弁護活動は困難になる</vt:lpstr>
      <vt:lpstr>スパイ防止法の内容　その2 セキュリティ・クリアランスによる公務員・大企業からのレッド・パージ </vt:lpstr>
      <vt:lpstr>スパイ防止法の内容　その3 中央情報機関(JCIA)の設立 </vt:lpstr>
      <vt:lpstr>スパイ防止法の内容　その4 「外国勢力活動透明化法案」</vt:lpstr>
      <vt:lpstr>スパイ防止法案の内容　その5 「インテリジェンス関係者安全保護法案」</vt:lpstr>
      <vt:lpstr>中国を仮想敵としている2022安保三文書はスパイ防止法の前提である </vt:lpstr>
      <vt:lpstr>2022安保三文書は中国を仮想敵としている</vt:lpstr>
      <vt:lpstr>経済安保法が生み出した「外部」概念がスパイ防止法案のキー概念となるだろう </vt:lpstr>
      <vt:lpstr>中国から輸入が困難となっている重要物資の確保と中国製ITの基幹企業からの一掃が経済安保法の目的だ! </vt:lpstr>
      <vt:lpstr>経済安保法の「外部」は中国であることは法成立の段階では隠された。</vt:lpstr>
      <vt:lpstr>第１2014.11.21 stop秘密保護法大集会 る権利を掘り崩す秘密保護法</vt:lpstr>
      <vt:lpstr>２０１２年末の第２次安倍政権成立後 戦争遂行体制を地域の中につくりだそうとする 戦争体制準備の法案が次々につくられている</vt:lpstr>
      <vt:lpstr>海渡雄一著「戦争をする国のつくり方」(2017 彩流社) 治安維持法、軍機保護法、国防保安法、要塞地帯法、国家総動員法などの立法の経緯と運用、また、内閣情報局、同盟通信社、隣組制度など、戦争遂行のための制度的な枠組みの全体像を明らかにした。</vt:lpstr>
      <vt:lpstr>ペンタゴン・ペーパーズ事件</vt:lpstr>
      <vt:lpstr>ニクソン対ニューヨークタイムス ・ワシントンポスト</vt:lpstr>
      <vt:lpstr>戦争は政府のウソからはじまる</vt:lpstr>
      <vt:lpstr>満州事変は関東軍の謀略によって始まった 柳条湖事件（1931年9月）を中国軍の仕業として報ずる朝日新聞</vt:lpstr>
      <vt:lpstr>満鉄線路の爆破は満州軍事占領のための 関東軍の謀略だった</vt:lpstr>
      <vt:lpstr>疑問を提起したメディアは不買運動で黙らされた。</vt:lpstr>
      <vt:lpstr>大手マスコミは真実を知りながら報道しなかった </vt:lpstr>
      <vt:lpstr>秘密を共有する陸軍省新聞班と記者クラブの共犯関係  (海渡雄一『戦争する国のつくり方』2017 彩流社刊 113頁)</vt:lpstr>
      <vt:lpstr>スパイ防止キャンペーンの次は戦争</vt:lpstr>
      <vt:lpstr>中央情報機関(JCIA)は戦争のための機関・戦争放棄の国、日本にはいらない </vt:lpstr>
      <vt:lpstr>内閣に「情報局」を設置する構想は、第二次世界大戦の敗戦を踏まえ、憲法9条によって国際紛争を解決する手段として「戦争」を放棄した憲法体制と相容れない。</vt:lpstr>
      <vt:lpstr>チリ・アジェンデ政権の転覆はCIAの違法工作が発信源</vt:lpstr>
      <vt:lpstr>武器の密輸で稼いだ資金を反共産ゲリラコントラに提供した腐敗事件　イラン・コントラ事件</vt:lpstr>
      <vt:lpstr>ソビエトのアフガン侵攻の際のCIAサイクロン作戦がアルカイダを産み出した</vt:lpstr>
      <vt:lpstr>イラクが大量破壊兵器を保有しているというウソの出所はCIA</vt:lpstr>
      <vt:lpstr>スパイ防止法に反対する運動を 緊急に構築しよう！</vt:lpstr>
      <vt:lpstr>旗幟を鮮明にし、闘う体制を構築しよう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ブラシ</dc:title>
  <dc:creator>海渡 雄一</dc:creator>
  <cp:lastModifiedBy>雄一 海渡</cp:lastModifiedBy>
  <cp:revision>64</cp:revision>
  <cp:lastPrinted>2025-09-22T01:01:30Z</cp:lastPrinted>
  <dcterms:created xsi:type="dcterms:W3CDTF">2023-04-10T00:10:10Z</dcterms:created>
  <dcterms:modified xsi:type="dcterms:W3CDTF">2025-09-30T22:15:23Z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