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94" r:id="rId7"/>
    <p:sldId id="262" r:id="rId8"/>
    <p:sldId id="263" r:id="rId9"/>
    <p:sldId id="264" r:id="rId10"/>
    <p:sldId id="265" r:id="rId11"/>
    <p:sldId id="266" r:id="rId12"/>
    <p:sldId id="267" r:id="rId13"/>
    <p:sldId id="268" r:id="rId14"/>
    <p:sldId id="271" r:id="rId15"/>
    <p:sldId id="273" r:id="rId16"/>
    <p:sldId id="272" r:id="rId17"/>
    <p:sldId id="270" r:id="rId18"/>
    <p:sldId id="281" r:id="rId19"/>
    <p:sldId id="282" r:id="rId20"/>
    <p:sldId id="280" r:id="rId21"/>
    <p:sldId id="279" r:id="rId22"/>
    <p:sldId id="278" r:id="rId23"/>
    <p:sldId id="275" r:id="rId24"/>
    <p:sldId id="276" r:id="rId25"/>
    <p:sldId id="277" r:id="rId26"/>
    <p:sldId id="296" r:id="rId27"/>
    <p:sldId id="297" r:id="rId28"/>
    <p:sldId id="299" r:id="rId29"/>
    <p:sldId id="283" r:id="rId30"/>
    <p:sldId id="284" r:id="rId31"/>
    <p:sldId id="285" r:id="rId32"/>
    <p:sldId id="286" r:id="rId33"/>
    <p:sldId id="287" r:id="rId34"/>
    <p:sldId id="288" r:id="rId35"/>
    <p:sldId id="289" r:id="rId36"/>
    <p:sldId id="293" r:id="rId37"/>
    <p:sldId id="29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A7880-724F-4334-B137-B1DB79A8950B}" v="19" dt="2026-05-23T12:36:56.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60"/>
  </p:normalViewPr>
  <p:slideViewPr>
    <p:cSldViewPr snapToGrid="0">
      <p:cViewPr varScale="1">
        <p:scale>
          <a:sx n="59" d="100"/>
          <a:sy n="59" d="100"/>
        </p:scale>
        <p:origin x="7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寿和 藤原" userId="44e15843abc5fe22" providerId="LiveId" clId="{959F4206-755A-42BD-A4DD-4DB045A90FBC}"/>
    <pc:docChg chg="undo custSel addSld delSld modSld">
      <pc:chgData name="寿和 藤原" userId="44e15843abc5fe22" providerId="LiveId" clId="{959F4206-755A-42BD-A4DD-4DB045A90FBC}" dt="2026-05-23T12:40:07.173" v="841" actId="20577"/>
      <pc:docMkLst>
        <pc:docMk/>
      </pc:docMkLst>
      <pc:sldChg chg="modSp mod">
        <pc:chgData name="寿和 藤原" userId="44e15843abc5fe22" providerId="LiveId" clId="{959F4206-755A-42BD-A4DD-4DB045A90FBC}" dt="2026-05-23T12:38:52.337" v="790" actId="27636"/>
        <pc:sldMkLst>
          <pc:docMk/>
          <pc:sldMk cId="3957994143" sldId="256"/>
        </pc:sldMkLst>
        <pc:spChg chg="mod">
          <ac:chgData name="寿和 藤原" userId="44e15843abc5fe22" providerId="LiveId" clId="{959F4206-755A-42BD-A4DD-4DB045A90FBC}" dt="2026-05-23T12:37:30.295" v="720" actId="6549"/>
          <ac:spMkLst>
            <pc:docMk/>
            <pc:sldMk cId="3957994143" sldId="256"/>
            <ac:spMk id="2" creationId="{3437A4B5-C595-C99B-C67D-D4B7DB1D5366}"/>
          </ac:spMkLst>
        </pc:spChg>
        <pc:spChg chg="mod">
          <ac:chgData name="寿和 藤原" userId="44e15843abc5fe22" providerId="LiveId" clId="{959F4206-755A-42BD-A4DD-4DB045A90FBC}" dt="2026-05-23T12:38:52.337" v="790" actId="27636"/>
          <ac:spMkLst>
            <pc:docMk/>
            <pc:sldMk cId="3957994143" sldId="256"/>
            <ac:spMk id="3" creationId="{CE5F0028-5A39-3125-BB36-79431DA6E9A5}"/>
          </ac:spMkLst>
        </pc:spChg>
      </pc:sldChg>
      <pc:sldChg chg="modSp mod">
        <pc:chgData name="寿和 藤原" userId="44e15843abc5fe22" providerId="LiveId" clId="{959F4206-755A-42BD-A4DD-4DB045A90FBC}" dt="2026-05-23T12:40:07.173" v="841" actId="20577"/>
        <pc:sldMkLst>
          <pc:docMk/>
          <pc:sldMk cId="366612425" sldId="292"/>
        </pc:sldMkLst>
        <pc:spChg chg="mod">
          <ac:chgData name="寿和 藤原" userId="44e15843abc5fe22" providerId="LiveId" clId="{959F4206-755A-42BD-A4DD-4DB045A90FBC}" dt="2026-05-23T12:40:07.173" v="841" actId="20577"/>
          <ac:spMkLst>
            <pc:docMk/>
            <pc:sldMk cId="366612425" sldId="292"/>
            <ac:spMk id="4" creationId="{17655856-23EB-4B25-660D-508BFAABC1FF}"/>
          </ac:spMkLst>
        </pc:spChg>
      </pc:sldChg>
      <pc:sldChg chg="new del">
        <pc:chgData name="寿和 藤原" userId="44e15843abc5fe22" providerId="LiveId" clId="{959F4206-755A-42BD-A4DD-4DB045A90FBC}" dt="2026-05-23T12:19:30.344" v="419" actId="2696"/>
        <pc:sldMkLst>
          <pc:docMk/>
          <pc:sldMk cId="4190361880" sldId="295"/>
        </pc:sldMkLst>
      </pc:sldChg>
      <pc:sldChg chg="addSp delSp modSp new mod">
        <pc:chgData name="寿和 藤原" userId="44e15843abc5fe22" providerId="LiveId" clId="{959F4206-755A-42BD-A4DD-4DB045A90FBC}" dt="2026-05-23T12:07:33.180" v="69" actId="1076"/>
        <pc:sldMkLst>
          <pc:docMk/>
          <pc:sldMk cId="3506175314" sldId="296"/>
        </pc:sldMkLst>
        <pc:spChg chg="del mod">
          <ac:chgData name="寿和 藤原" userId="44e15843abc5fe22" providerId="LiveId" clId="{959F4206-755A-42BD-A4DD-4DB045A90FBC}" dt="2026-05-23T12:03:35.797" v="6" actId="478"/>
          <ac:spMkLst>
            <pc:docMk/>
            <pc:sldMk cId="3506175314" sldId="296"/>
            <ac:spMk id="2" creationId="{004BFEC4-73B1-21CA-AF67-89A47665869E}"/>
          </ac:spMkLst>
        </pc:spChg>
        <pc:spChg chg="add del mod">
          <ac:chgData name="寿和 藤原" userId="44e15843abc5fe22" providerId="LiveId" clId="{959F4206-755A-42BD-A4DD-4DB045A90FBC}" dt="2026-05-23T12:03:40.062" v="7" actId="478"/>
          <ac:spMkLst>
            <pc:docMk/>
            <pc:sldMk cId="3506175314" sldId="296"/>
            <ac:spMk id="6" creationId="{D5ADF809-39EF-DC3E-FF59-EF5D8DC5FBE7}"/>
          </ac:spMkLst>
        </pc:spChg>
        <pc:spChg chg="add mod">
          <ac:chgData name="寿和 藤原" userId="44e15843abc5fe22" providerId="LiveId" clId="{959F4206-755A-42BD-A4DD-4DB045A90FBC}" dt="2026-05-23T12:03:49.022" v="12" actId="20577"/>
          <ac:spMkLst>
            <pc:docMk/>
            <pc:sldMk cId="3506175314" sldId="296"/>
            <ac:spMk id="7" creationId="{1EC64762-BF7E-79BE-8B7C-677BCD01EEE8}"/>
          </ac:spMkLst>
        </pc:spChg>
        <pc:spChg chg="add mod">
          <ac:chgData name="寿和 藤原" userId="44e15843abc5fe22" providerId="LiveId" clId="{959F4206-755A-42BD-A4DD-4DB045A90FBC}" dt="2026-05-23T12:06:26.011" v="52" actId="14100"/>
          <ac:spMkLst>
            <pc:docMk/>
            <pc:sldMk cId="3506175314" sldId="296"/>
            <ac:spMk id="9" creationId="{34E1E7D4-1250-C2E0-8E1B-95021C52E315}"/>
          </ac:spMkLst>
        </pc:spChg>
        <pc:spChg chg="add mod">
          <ac:chgData name="寿和 藤原" userId="44e15843abc5fe22" providerId="LiveId" clId="{959F4206-755A-42BD-A4DD-4DB045A90FBC}" dt="2026-05-23T12:07:31.983" v="68" actId="1076"/>
          <ac:spMkLst>
            <pc:docMk/>
            <pc:sldMk cId="3506175314" sldId="296"/>
            <ac:spMk id="10" creationId="{24828364-81FD-64E7-ACB5-E8E8C05A877A}"/>
          </ac:spMkLst>
        </pc:spChg>
        <pc:picChg chg="add mod">
          <ac:chgData name="寿和 藤原" userId="44e15843abc5fe22" providerId="LiveId" clId="{959F4206-755A-42BD-A4DD-4DB045A90FBC}" dt="2026-05-23T12:07:33.180" v="69" actId="1076"/>
          <ac:picMkLst>
            <pc:docMk/>
            <pc:sldMk cId="3506175314" sldId="296"/>
            <ac:picMk id="4" creationId="{27C04F03-7F8C-B554-F7D2-962AA0C1584D}"/>
          </ac:picMkLst>
        </pc:picChg>
      </pc:sldChg>
      <pc:sldChg chg="addSp delSp modSp new mod">
        <pc:chgData name="寿和 藤原" userId="44e15843abc5fe22" providerId="LiveId" clId="{959F4206-755A-42BD-A4DD-4DB045A90FBC}" dt="2026-05-23T12:23:01.291" v="437" actId="403"/>
        <pc:sldMkLst>
          <pc:docMk/>
          <pc:sldMk cId="4075353670" sldId="297"/>
        </pc:sldMkLst>
        <pc:spChg chg="del mod">
          <ac:chgData name="寿和 藤原" userId="44e15843abc5fe22" providerId="LiveId" clId="{959F4206-755A-42BD-A4DD-4DB045A90FBC}" dt="2026-05-23T12:12:49.101" v="72" actId="478"/>
          <ac:spMkLst>
            <pc:docMk/>
            <pc:sldMk cId="4075353670" sldId="297"/>
            <ac:spMk id="2" creationId="{CD82B0F6-B8FD-D405-C614-190258035E81}"/>
          </ac:spMkLst>
        </pc:spChg>
        <pc:spChg chg="add mod">
          <ac:chgData name="寿和 藤原" userId="44e15843abc5fe22" providerId="LiveId" clId="{959F4206-755A-42BD-A4DD-4DB045A90FBC}" dt="2026-05-23T12:13:08.040" v="78" actId="20577"/>
          <ac:spMkLst>
            <pc:docMk/>
            <pc:sldMk cId="4075353670" sldId="297"/>
            <ac:spMk id="5" creationId="{E4EB7FF1-945B-43FC-B8FE-68ECB8AEC60B}"/>
          </ac:spMkLst>
        </pc:spChg>
        <pc:spChg chg="add mod">
          <ac:chgData name="寿和 藤原" userId="44e15843abc5fe22" providerId="LiveId" clId="{959F4206-755A-42BD-A4DD-4DB045A90FBC}" dt="2026-05-23T12:16:42.299" v="296" actId="1076"/>
          <ac:spMkLst>
            <pc:docMk/>
            <pc:sldMk cId="4075353670" sldId="297"/>
            <ac:spMk id="6" creationId="{A8D4038B-B9A0-B7CD-929B-C522FE0C9204}"/>
          </ac:spMkLst>
        </pc:spChg>
        <pc:spChg chg="add mod">
          <ac:chgData name="寿和 藤原" userId="44e15843abc5fe22" providerId="LiveId" clId="{959F4206-755A-42BD-A4DD-4DB045A90FBC}" dt="2026-05-23T12:23:01.291" v="437" actId="403"/>
          <ac:spMkLst>
            <pc:docMk/>
            <pc:sldMk cId="4075353670" sldId="297"/>
            <ac:spMk id="7" creationId="{030CC53A-6C81-E753-5A6E-EF0813876ECF}"/>
          </ac:spMkLst>
        </pc:spChg>
        <pc:picChg chg="add mod">
          <ac:chgData name="寿和 藤原" userId="44e15843abc5fe22" providerId="LiveId" clId="{959F4206-755A-42BD-A4DD-4DB045A90FBC}" dt="2026-05-23T12:17:24.751" v="301" actId="14100"/>
          <ac:picMkLst>
            <pc:docMk/>
            <pc:sldMk cId="4075353670" sldId="297"/>
            <ac:picMk id="4" creationId="{CB8DE374-2EEE-F7E5-7DE4-65FAF4933563}"/>
          </ac:picMkLst>
        </pc:picChg>
      </pc:sldChg>
      <pc:sldChg chg="modSp new del mod">
        <pc:chgData name="寿和 藤原" userId="44e15843abc5fe22" providerId="LiveId" clId="{959F4206-755A-42BD-A4DD-4DB045A90FBC}" dt="2026-05-23T12:23:07.780" v="438" actId="2696"/>
        <pc:sldMkLst>
          <pc:docMk/>
          <pc:sldMk cId="2876306515" sldId="298"/>
        </pc:sldMkLst>
        <pc:spChg chg="mod">
          <ac:chgData name="寿和 藤原" userId="44e15843abc5fe22" providerId="LiveId" clId="{959F4206-755A-42BD-A4DD-4DB045A90FBC}" dt="2026-05-23T12:22:20.065" v="431" actId="27636"/>
          <ac:spMkLst>
            <pc:docMk/>
            <pc:sldMk cId="2876306515" sldId="298"/>
            <ac:spMk id="2" creationId="{CB1E368D-46B1-53FA-0A18-78A2083942A9}"/>
          </ac:spMkLst>
        </pc:spChg>
      </pc:sldChg>
      <pc:sldChg chg="add del">
        <pc:chgData name="寿和 藤原" userId="44e15843abc5fe22" providerId="LiveId" clId="{959F4206-755A-42BD-A4DD-4DB045A90FBC}" dt="2026-05-23T12:21:55.457" v="424" actId="2696"/>
        <pc:sldMkLst>
          <pc:docMk/>
          <pc:sldMk cId="1006379581" sldId="299"/>
        </pc:sldMkLst>
      </pc:sldChg>
      <pc:sldChg chg="addSp delSp modSp add mod">
        <pc:chgData name="寿和 藤原" userId="44e15843abc5fe22" providerId="LiveId" clId="{959F4206-755A-42BD-A4DD-4DB045A90FBC}" dt="2026-05-23T12:34:21.424" v="556" actId="113"/>
        <pc:sldMkLst>
          <pc:docMk/>
          <pc:sldMk cId="1114414368" sldId="299"/>
        </pc:sldMkLst>
        <pc:spChg chg="add mod">
          <ac:chgData name="寿和 藤原" userId="44e15843abc5fe22" providerId="LiveId" clId="{959F4206-755A-42BD-A4DD-4DB045A90FBC}" dt="2026-05-23T12:34:21.424" v="556" actId="113"/>
          <ac:spMkLst>
            <pc:docMk/>
            <pc:sldMk cId="1114414368" sldId="299"/>
            <ac:spMk id="3" creationId="{343D18C7-3AC9-73C0-9338-F5EA31E16E81}"/>
          </ac:spMkLst>
        </pc:spChg>
        <pc:spChg chg="mod">
          <ac:chgData name="寿和 藤原" userId="44e15843abc5fe22" providerId="LiveId" clId="{959F4206-755A-42BD-A4DD-4DB045A90FBC}" dt="2026-05-23T12:22:09.270" v="429" actId="20577"/>
          <ac:spMkLst>
            <pc:docMk/>
            <pc:sldMk cId="1114414368" sldId="299"/>
            <ac:spMk id="5" creationId="{70FA413D-B005-AA48-EAA0-E84316F59795}"/>
          </ac:spMkLst>
        </pc:spChg>
        <pc:spChg chg="add del">
          <ac:chgData name="寿和 藤原" userId="44e15843abc5fe22" providerId="LiveId" clId="{959F4206-755A-42BD-A4DD-4DB045A90FBC}" dt="2026-05-23T12:32:29.261" v="537" actId="478"/>
          <ac:spMkLst>
            <pc:docMk/>
            <pc:sldMk cId="1114414368" sldId="299"/>
            <ac:spMk id="6" creationId="{30B2AAA9-92A9-F407-E196-B8B4894E8A21}"/>
          </ac:spMkLst>
        </pc:spChg>
        <pc:spChg chg="add del mod">
          <ac:chgData name="寿和 藤原" userId="44e15843abc5fe22" providerId="LiveId" clId="{959F4206-755A-42BD-A4DD-4DB045A90FBC}" dt="2026-05-23T12:32:25.617" v="536" actId="478"/>
          <ac:spMkLst>
            <pc:docMk/>
            <pc:sldMk cId="1114414368" sldId="299"/>
            <ac:spMk id="7" creationId="{B7DFB2CD-070F-BEB9-30EA-06274C097931}"/>
          </ac:spMkLst>
        </pc:spChg>
        <pc:picChg chg="del mod">
          <ac:chgData name="寿和 藤原" userId="44e15843abc5fe22" providerId="LiveId" clId="{959F4206-755A-42BD-A4DD-4DB045A90FBC}" dt="2026-05-23T12:22:48.726" v="435" actId="478"/>
          <ac:picMkLst>
            <pc:docMk/>
            <pc:sldMk cId="1114414368" sldId="299"/>
            <ac:picMk id="4" creationId="{253F12A6-922A-B405-A487-1CBFAF1B0AA2}"/>
          </ac:picMkLst>
        </pc:picChg>
      </pc:sldChg>
      <pc:sldChg chg="delSp modSp add del mod">
        <pc:chgData name="寿和 藤原" userId="44e15843abc5fe22" providerId="LiveId" clId="{959F4206-755A-42BD-A4DD-4DB045A90FBC}" dt="2026-05-23T12:34:25.688" v="557" actId="2696"/>
        <pc:sldMkLst>
          <pc:docMk/>
          <pc:sldMk cId="1340010475" sldId="300"/>
        </pc:sldMkLst>
        <pc:spChg chg="del mod">
          <ac:chgData name="寿和 藤原" userId="44e15843abc5fe22" providerId="LiveId" clId="{959F4206-755A-42BD-A4DD-4DB045A90FBC}" dt="2026-05-23T12:32:42.133" v="540"/>
          <ac:spMkLst>
            <pc:docMk/>
            <pc:sldMk cId="1340010475" sldId="300"/>
            <ac:spMk id="7" creationId="{3F6414B7-6BBB-890C-32D9-CC080CF4953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D9FECCD-2F78-435F-960A-E6A9457DC529}" type="datetimeFigureOut">
              <a:rPr kumimoji="1" lang="ja-JP" altLang="en-US" smtClean="0"/>
              <a:t>2026/5/23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327168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9FECCD-2F78-435F-960A-E6A9457DC529}" type="datetimeFigureOut">
              <a:rPr kumimoji="1" lang="ja-JP" altLang="en-US" smtClean="0"/>
              <a:t>2026/5/23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209370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9FECCD-2F78-435F-960A-E6A9457DC529}" type="datetimeFigureOut">
              <a:rPr kumimoji="1" lang="ja-JP" altLang="en-US" smtClean="0"/>
              <a:t>2026/5/23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34495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9FECCD-2F78-435F-960A-E6A9457DC529}" type="datetimeFigureOut">
              <a:rPr kumimoji="1" lang="ja-JP" altLang="en-US" smtClean="0"/>
              <a:t>2026/5/23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61967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D9FECCD-2F78-435F-960A-E6A9457DC529}" type="datetimeFigureOut">
              <a:rPr kumimoji="1" lang="ja-JP" altLang="en-US" smtClean="0"/>
              <a:t>2026/5/23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155374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9FECCD-2F78-435F-960A-E6A9457DC529}" type="datetimeFigureOut">
              <a:rPr kumimoji="1" lang="ja-JP" altLang="en-US" smtClean="0"/>
              <a:t>2026/5/23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262810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D9FECCD-2F78-435F-960A-E6A9457DC529}" type="datetimeFigureOut">
              <a:rPr kumimoji="1" lang="ja-JP" altLang="en-US" smtClean="0"/>
              <a:t>2026/5/23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345106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9FECCD-2F78-435F-960A-E6A9457DC529}" type="datetimeFigureOut">
              <a:rPr kumimoji="1" lang="ja-JP" altLang="en-US" smtClean="0"/>
              <a:t>2026/5/23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399365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FECCD-2F78-435F-960A-E6A9457DC529}" type="datetimeFigureOut">
              <a:rPr kumimoji="1" lang="ja-JP" altLang="en-US" smtClean="0"/>
              <a:t>2026/5/23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232956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9FECCD-2F78-435F-960A-E6A9457DC529}" type="datetimeFigureOut">
              <a:rPr kumimoji="1" lang="ja-JP" altLang="en-US" smtClean="0"/>
              <a:t>2026/5/23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303833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9FECCD-2F78-435F-960A-E6A9457DC529}" type="datetimeFigureOut">
              <a:rPr kumimoji="1" lang="ja-JP" altLang="en-US" smtClean="0"/>
              <a:t>2026/5/23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165346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FECCD-2F78-435F-960A-E6A9457DC529}" type="datetimeFigureOut">
              <a:rPr kumimoji="1" lang="ja-JP" altLang="en-US" smtClean="0"/>
              <a:t>2026/5/23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A5C81-47A9-47A9-88A2-69D54B59E63F}" type="slidenum">
              <a:rPr kumimoji="1" lang="ja-JP" altLang="en-US" smtClean="0"/>
              <a:t>‹#›</a:t>
            </a:fld>
            <a:endParaRPr kumimoji="1" lang="ja-JP" altLang="en-US"/>
          </a:p>
        </p:txBody>
      </p:sp>
    </p:spTree>
    <p:extLst>
      <p:ext uri="{BB962C8B-B14F-4D97-AF65-F5344CB8AC3E}">
        <p14:creationId xmlns:p14="http://schemas.microsoft.com/office/powerpoint/2010/main" val="3553641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37A4B5-C595-C99B-C67D-D4B7DB1D5366}"/>
              </a:ext>
            </a:extLst>
          </p:cNvPr>
          <p:cNvSpPr>
            <a:spLocks noGrp="1"/>
          </p:cNvSpPr>
          <p:nvPr>
            <p:ph type="ctrTitle"/>
          </p:nvPr>
        </p:nvSpPr>
        <p:spPr>
          <a:xfrm>
            <a:off x="0" y="261257"/>
            <a:ext cx="9067800" cy="3396343"/>
          </a:xfrm>
        </p:spPr>
        <p:txBody>
          <a:bodyPr>
            <a:noAutofit/>
          </a:bodyPr>
          <a:lstStyle/>
          <a:p>
            <a:pPr>
              <a:spcBef>
                <a:spcPts val="600"/>
              </a:spcBef>
            </a:pPr>
            <a:br>
              <a:rPr kumimoji="1" lang="en-US" altLang="ja-JP" sz="2800" dirty="0">
                <a:latin typeface="ＭＳ Ｐゴシック" panose="020B0600070205080204" pitchFamily="50" charset="-128"/>
                <a:ea typeface="ＭＳ Ｐゴシック" panose="020B0600070205080204" pitchFamily="50" charset="-128"/>
              </a:rPr>
            </a:br>
            <a:br>
              <a:rPr kumimoji="1" lang="en-US" altLang="ja-JP" sz="2800" dirty="0">
                <a:latin typeface="ＭＳ Ｐゴシック" panose="020B0600070205080204" pitchFamily="50" charset="-128"/>
                <a:ea typeface="ＭＳ Ｐゴシック" panose="020B0600070205080204" pitchFamily="50" charset="-128"/>
              </a:rPr>
            </a:br>
            <a:br>
              <a:rPr kumimoji="1" lang="en-US" altLang="ja-JP" sz="2800" dirty="0">
                <a:latin typeface="ＭＳ Ｐゴシック" panose="020B0600070205080204" pitchFamily="50" charset="-128"/>
                <a:ea typeface="ＭＳ Ｐゴシック" panose="020B0600070205080204" pitchFamily="50" charset="-128"/>
              </a:rPr>
            </a:br>
            <a:r>
              <a:rPr kumimoji="1" lang="ja-JP" altLang="en-US" sz="2800" dirty="0">
                <a:latin typeface="ＭＳ Ｐゴシック" panose="020B0600070205080204" pitchFamily="50" charset="-128"/>
                <a:ea typeface="ＭＳ Ｐゴシック" panose="020B0600070205080204" pitchFamily="50" charset="-128"/>
              </a:rPr>
              <a:t>ＤＮＡ問題研究会・特別セミナー</a:t>
            </a:r>
            <a:br>
              <a:rPr kumimoji="1" lang="en-US" altLang="ja-JP" sz="3600" dirty="0">
                <a:latin typeface="ＭＳ Ｐゴシック" panose="020B0600070205080204" pitchFamily="50" charset="-128"/>
                <a:ea typeface="ＭＳ Ｐゴシック" panose="020B0600070205080204" pitchFamily="50" charset="-128"/>
              </a:rPr>
            </a:br>
            <a:r>
              <a:rPr kumimoji="1" lang="ja-JP" altLang="en-US" sz="3600" dirty="0">
                <a:latin typeface="ＭＳ Ｐゴシック" panose="020B0600070205080204" pitchFamily="50" charset="-128"/>
                <a:ea typeface="ＭＳ Ｐゴシック" panose="020B0600070205080204" pitchFamily="50" charset="-128"/>
              </a:rPr>
              <a:t> </a:t>
            </a:r>
            <a:r>
              <a:rPr kumimoji="1" lang="ja-JP" altLang="en-US" sz="2800" dirty="0">
                <a:latin typeface="ＭＳ Ｐゴシック" panose="020B0600070205080204" pitchFamily="50" charset="-128"/>
                <a:ea typeface="ＭＳ Ｐゴシック" panose="020B0600070205080204" pitchFamily="50" charset="-128"/>
              </a:rPr>
              <a:t>「ＰＦＡＳが脅かす食と暮らし」 </a:t>
            </a:r>
            <a:r>
              <a:rPr kumimoji="1" lang="en-US" altLang="ja-JP" sz="2800" dirty="0">
                <a:latin typeface="ＭＳ Ｐゴシック" panose="020B0600070205080204" pitchFamily="50" charset="-128"/>
                <a:ea typeface="ＭＳ Ｐゴシック" panose="020B0600070205080204" pitchFamily="50" charset="-128"/>
              </a:rPr>
              <a:t>―</a:t>
            </a:r>
            <a:r>
              <a:rPr kumimoji="1" lang="ja-JP" altLang="en-US" sz="2800" dirty="0">
                <a:latin typeface="ＭＳ Ｐゴシック" panose="020B0600070205080204" pitchFamily="50" charset="-128"/>
                <a:ea typeface="ＭＳ Ｐゴシック" panose="020B0600070205080204" pitchFamily="50" charset="-128"/>
              </a:rPr>
              <a:t>暮らしの隅々に入り込む危険な物質の正体</a:t>
            </a:r>
            <a:r>
              <a:rPr kumimoji="1" lang="en-US" altLang="ja-JP" sz="2800" dirty="0">
                <a:latin typeface="ＭＳ Ｐゴシック" panose="020B0600070205080204" pitchFamily="50" charset="-128"/>
                <a:ea typeface="ＭＳ Ｐゴシック" panose="020B0600070205080204" pitchFamily="50" charset="-128"/>
              </a:rPr>
              <a:t>― </a:t>
            </a:r>
            <a:br>
              <a:rPr kumimoji="1" lang="en-US" altLang="ja-JP" sz="2800" dirty="0">
                <a:latin typeface="ＭＳ Ｐゴシック" panose="020B0600070205080204" pitchFamily="50" charset="-128"/>
                <a:ea typeface="ＭＳ Ｐゴシック" panose="020B0600070205080204" pitchFamily="50" charset="-128"/>
              </a:rPr>
            </a:br>
            <a:br>
              <a:rPr kumimoji="1" lang="en-US" altLang="ja-JP" sz="2800" dirty="0">
                <a:latin typeface="ＭＳ Ｐゴシック" panose="020B0600070205080204" pitchFamily="50" charset="-128"/>
                <a:ea typeface="ＭＳ Ｐゴシック" panose="020B0600070205080204" pitchFamily="50" charset="-128"/>
              </a:rPr>
            </a:b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身近な化学物質・危険な物質は</a:t>
            </a:r>
            <a:br>
              <a:rPr lang="en-US" altLang="ja-JP" sz="4400" dirty="0">
                <a:solidFill>
                  <a:srgbClr val="FF0000"/>
                </a:solidFill>
                <a:latin typeface="HGP創英角ﾎﾟｯﾌﾟ体" panose="040B0A00000000000000" pitchFamily="50" charset="-128"/>
                <a:ea typeface="HGP創英角ﾎﾟｯﾌﾟ体" panose="040B0A00000000000000" pitchFamily="50" charset="-128"/>
              </a:rPr>
            </a:br>
            <a:r>
              <a:rPr lang="en-US" altLang="ja-JP" sz="44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だけではない！</a:t>
            </a:r>
            <a:br>
              <a:rPr lang="en-US" altLang="ja-JP" sz="4400" dirty="0">
                <a:solidFill>
                  <a:srgbClr val="FF0000"/>
                </a:solidFill>
                <a:latin typeface="HGP創英角ﾎﾟｯﾌﾟ体" panose="040B0A00000000000000" pitchFamily="50" charset="-128"/>
                <a:ea typeface="HGP創英角ﾎﾟｯﾌﾟ体" panose="040B0A00000000000000" pitchFamily="50" charset="-128"/>
              </a:rPr>
            </a:b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CE5F0028-5A39-3125-BB36-79431DA6E9A5}"/>
              </a:ext>
            </a:extLst>
          </p:cNvPr>
          <p:cNvSpPr>
            <a:spLocks noGrp="1"/>
          </p:cNvSpPr>
          <p:nvPr>
            <p:ph type="subTitle" idx="1"/>
          </p:nvPr>
        </p:nvSpPr>
        <p:spPr>
          <a:xfrm>
            <a:off x="0" y="3298371"/>
            <a:ext cx="8512629" cy="2827792"/>
          </a:xfrm>
        </p:spPr>
        <p:txBody>
          <a:bodyPr>
            <a:normAutofit/>
          </a:bodyPr>
          <a:lstStyle/>
          <a:p>
            <a:endParaRPr lang="en-US" altLang="ja-JP" dirty="0"/>
          </a:p>
          <a:p>
            <a:r>
              <a:rPr lang="en-US" altLang="ja-JP" dirty="0">
                <a:latin typeface="ＤＦ平成明朝体W7" panose="02020709000000000000" pitchFamily="17" charset="-128"/>
                <a:ea typeface="ＤＦ平成明朝体W7" panose="02020709000000000000" pitchFamily="17" charset="-128"/>
              </a:rPr>
              <a:t>2026</a:t>
            </a:r>
            <a:r>
              <a:rPr lang="ja-JP" altLang="en-US" dirty="0">
                <a:latin typeface="ＤＦ平成明朝体W7" panose="02020709000000000000" pitchFamily="17" charset="-128"/>
                <a:ea typeface="ＤＦ平成明朝体W7" panose="02020709000000000000" pitchFamily="17" charset="-128"/>
              </a:rPr>
              <a:t>年</a:t>
            </a:r>
            <a:r>
              <a:rPr lang="en-US" altLang="ja-JP" dirty="0">
                <a:latin typeface="ＤＦ平成明朝体W7" panose="02020709000000000000" pitchFamily="17" charset="-128"/>
                <a:ea typeface="ＤＦ平成明朝体W7" panose="02020709000000000000" pitchFamily="17" charset="-128"/>
              </a:rPr>
              <a:t>5</a:t>
            </a:r>
            <a:r>
              <a:rPr lang="ja-JP" altLang="en-US" dirty="0">
                <a:latin typeface="ＤＦ平成明朝体W7" panose="02020709000000000000" pitchFamily="17" charset="-128"/>
                <a:ea typeface="ＤＦ平成明朝体W7" panose="02020709000000000000" pitchFamily="17" charset="-128"/>
              </a:rPr>
              <a:t>月</a:t>
            </a:r>
            <a:r>
              <a:rPr lang="en-US" altLang="ja-JP" dirty="0">
                <a:latin typeface="ＤＦ平成明朝体W7" panose="02020709000000000000" pitchFamily="17" charset="-128"/>
                <a:ea typeface="ＤＦ平成明朝体W7" panose="02020709000000000000" pitchFamily="17" charset="-128"/>
              </a:rPr>
              <a:t>28</a:t>
            </a:r>
            <a:r>
              <a:rPr lang="ja-JP" altLang="en-US" dirty="0">
                <a:latin typeface="ＤＦ平成明朝体W7" panose="02020709000000000000" pitchFamily="17" charset="-128"/>
                <a:ea typeface="ＤＦ平成明朝体W7" panose="02020709000000000000" pitchFamily="17" charset="-128"/>
              </a:rPr>
              <a:t>日</a:t>
            </a:r>
            <a:r>
              <a:rPr lang="zh-TW" altLang="en-US" dirty="0">
                <a:latin typeface="ＤＦ平成明朝体W7" panose="02020709000000000000" pitchFamily="17" charset="-128"/>
                <a:ea typeface="ＤＦ平成明朝体W7" panose="02020709000000000000" pitchFamily="17" charset="-128"/>
              </a:rPr>
              <a:t>日（木） </a:t>
            </a:r>
            <a:r>
              <a:rPr lang="en-US" altLang="zh-TW" dirty="0">
                <a:latin typeface="ＤＦ平成明朝体W7" panose="02020709000000000000" pitchFamily="17" charset="-128"/>
                <a:ea typeface="ＤＦ平成明朝体W7" panose="02020709000000000000" pitchFamily="17" charset="-128"/>
              </a:rPr>
              <a:t>13</a:t>
            </a:r>
            <a:r>
              <a:rPr lang="zh-TW" altLang="en-US" dirty="0">
                <a:latin typeface="ＤＦ平成明朝体W7" panose="02020709000000000000" pitchFamily="17" charset="-128"/>
                <a:ea typeface="ＤＦ平成明朝体W7" panose="02020709000000000000" pitchFamily="17" charset="-128"/>
              </a:rPr>
              <a:t>時</a:t>
            </a:r>
            <a:r>
              <a:rPr lang="en-US" altLang="zh-TW" dirty="0">
                <a:latin typeface="ＤＦ平成明朝体W7" panose="02020709000000000000" pitchFamily="17" charset="-128"/>
                <a:ea typeface="ＤＦ平成明朝体W7" panose="02020709000000000000" pitchFamily="17" charset="-128"/>
              </a:rPr>
              <a:t>30</a:t>
            </a:r>
            <a:r>
              <a:rPr lang="zh-TW" altLang="en-US" dirty="0">
                <a:latin typeface="ＤＦ平成明朝体W7" panose="02020709000000000000" pitchFamily="17" charset="-128"/>
                <a:ea typeface="ＤＦ平成明朝体W7" panose="02020709000000000000" pitchFamily="17" charset="-128"/>
              </a:rPr>
              <a:t>分～</a:t>
            </a:r>
            <a:r>
              <a:rPr lang="en-US" altLang="zh-TW" dirty="0">
                <a:latin typeface="ＤＦ平成明朝体W7" panose="02020709000000000000" pitchFamily="17" charset="-128"/>
                <a:ea typeface="ＤＦ平成明朝体W7" panose="02020709000000000000" pitchFamily="17" charset="-128"/>
              </a:rPr>
              <a:t>16</a:t>
            </a:r>
            <a:r>
              <a:rPr lang="zh-TW" altLang="en-US" dirty="0">
                <a:latin typeface="ＤＦ平成明朝体W7" panose="02020709000000000000" pitchFamily="17" charset="-128"/>
                <a:ea typeface="ＤＦ平成明朝体W7" panose="02020709000000000000" pitchFamily="17" charset="-128"/>
              </a:rPr>
              <a:t>時</a:t>
            </a:r>
            <a:r>
              <a:rPr lang="en-US" altLang="zh-TW" dirty="0">
                <a:latin typeface="ＤＦ平成明朝体W7" panose="02020709000000000000" pitchFamily="17" charset="-128"/>
                <a:ea typeface="ＤＦ平成明朝体W7" panose="02020709000000000000" pitchFamily="17" charset="-128"/>
              </a:rPr>
              <a:t>30</a:t>
            </a:r>
            <a:r>
              <a:rPr lang="zh-TW" altLang="en-US" dirty="0">
                <a:latin typeface="ＤＦ平成明朝体W7" panose="02020709000000000000" pitchFamily="17" charset="-128"/>
                <a:ea typeface="ＤＦ平成明朝体W7" panose="02020709000000000000" pitchFamily="17" charset="-128"/>
              </a:rPr>
              <a:t>分</a:t>
            </a:r>
            <a:endParaRPr lang="en-US" altLang="ja-JP" dirty="0">
              <a:latin typeface="ＤＦ平成明朝体W7" panose="02020709000000000000" pitchFamily="17" charset="-128"/>
              <a:ea typeface="ＤＦ平成明朝体W7" panose="02020709000000000000" pitchFamily="17" charset="-128"/>
            </a:endParaRPr>
          </a:p>
          <a:p>
            <a:r>
              <a:rPr lang="ja-JP" altLang="en-US" dirty="0">
                <a:latin typeface="ＤＦ平成明朝体W7" panose="02020709000000000000" pitchFamily="17" charset="-128"/>
                <a:ea typeface="ＤＦ平成明朝体W7" panose="02020709000000000000" pitchFamily="17" charset="-128"/>
              </a:rPr>
              <a:t>東京ボランティア市民活動センター会議室Ｂ</a:t>
            </a:r>
            <a:endParaRPr lang="en-US" altLang="ja-JP" dirty="0">
              <a:latin typeface="ＤＦ平成明朝体W7" panose="02020709000000000000" pitchFamily="17" charset="-128"/>
              <a:ea typeface="ＤＦ平成明朝体W7" panose="02020709000000000000" pitchFamily="17" charset="-128"/>
            </a:endParaRPr>
          </a:p>
          <a:p>
            <a:endParaRPr kumimoji="1" lang="en-US" altLang="ja-JP" dirty="0">
              <a:latin typeface="ＤＦ平成明朝体W7" panose="02020709000000000000" pitchFamily="17" charset="-128"/>
              <a:ea typeface="ＤＦ平成明朝体W7" panose="02020709000000000000" pitchFamily="17" charset="-128"/>
            </a:endParaRPr>
          </a:p>
          <a:p>
            <a:r>
              <a:rPr kumimoji="1" lang="ja-JP" altLang="en-US" dirty="0">
                <a:latin typeface="ＤＦ平成明朝体W7" panose="02020709000000000000" pitchFamily="17" charset="-128"/>
                <a:ea typeface="ＤＦ平成明朝体W7" panose="02020709000000000000" pitchFamily="17" charset="-128"/>
              </a:rPr>
              <a:t>有害化学物質削減ネットワーク</a:t>
            </a:r>
            <a:r>
              <a:rPr kumimoji="1" lang="en-US" altLang="ja-JP" dirty="0">
                <a:latin typeface="ＤＦ平成明朝体W7" panose="02020709000000000000" pitchFamily="17" charset="-128"/>
                <a:ea typeface="ＤＦ平成明朝体W7" panose="02020709000000000000" pitchFamily="17" charset="-128"/>
              </a:rPr>
              <a:t>/</a:t>
            </a:r>
            <a:r>
              <a:rPr kumimoji="1" lang="ja-JP" altLang="en-US" dirty="0">
                <a:latin typeface="ＤＦ平成明朝体W7" panose="02020709000000000000" pitchFamily="17" charset="-128"/>
                <a:ea typeface="ＤＦ平成明朝体W7" panose="02020709000000000000" pitchFamily="17" charset="-128"/>
              </a:rPr>
              <a:t>化学物質問題市民研究会</a:t>
            </a:r>
            <a:endParaRPr kumimoji="1" lang="en-US" altLang="ja-JP" dirty="0">
              <a:latin typeface="ＤＦ平成明朝体W7" panose="02020709000000000000" pitchFamily="17" charset="-128"/>
              <a:ea typeface="ＤＦ平成明朝体W7" panose="02020709000000000000" pitchFamily="17" charset="-128"/>
            </a:endParaRPr>
          </a:p>
          <a:p>
            <a:r>
              <a:rPr lang="ja-JP" altLang="en-US" dirty="0">
                <a:latin typeface="ＤＦ平成明朝体W7" panose="02020709000000000000" pitchFamily="17" charset="-128"/>
                <a:ea typeface="ＤＦ平成明朝体W7" panose="02020709000000000000" pitchFamily="17" charset="-128"/>
              </a:rPr>
              <a:t>藤原　寿和</a:t>
            </a:r>
            <a:endParaRPr kumimoji="1" lang="ja-JP" altLang="en-US" dirty="0">
              <a:latin typeface="ＤＦ平成明朝体W7" panose="02020709000000000000" pitchFamily="17" charset="-128"/>
              <a:ea typeface="ＤＦ平成明朝体W7" panose="02020709000000000000" pitchFamily="17" charset="-128"/>
            </a:endParaRPr>
          </a:p>
        </p:txBody>
      </p:sp>
    </p:spTree>
    <p:extLst>
      <p:ext uri="{BB962C8B-B14F-4D97-AF65-F5344CB8AC3E}">
        <p14:creationId xmlns:p14="http://schemas.microsoft.com/office/powerpoint/2010/main" val="395799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8F1E7-1D0D-CE42-6E9A-81823483FD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5F91842-1983-CB4D-9885-8E6D607DD4AB}"/>
              </a:ext>
            </a:extLst>
          </p:cNvPr>
          <p:cNvSpPr>
            <a:spLocks noGrp="1"/>
          </p:cNvSpPr>
          <p:nvPr>
            <p:ph type="title"/>
          </p:nvPr>
        </p:nvSpPr>
        <p:spPr>
          <a:xfrm>
            <a:off x="0" y="1"/>
            <a:ext cx="9144000" cy="1959428"/>
          </a:xfrm>
        </p:spPr>
        <p:txBody>
          <a:bodyPr>
            <a:normAutofit fontScale="90000"/>
          </a:bodyPr>
          <a:lstStyle/>
          <a:p>
            <a:pPr algn="ctr"/>
            <a:r>
              <a:rPr lang="en-US" altLang="ja-JP" sz="48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って何が問題なの？</a:t>
            </a:r>
            <a:br>
              <a:rPr lang="en-US" altLang="ja-JP" sz="4800" dirty="0">
                <a:solidFill>
                  <a:srgbClr val="FF0000"/>
                </a:solidFill>
                <a:latin typeface="HGP創英角ﾎﾟｯﾌﾟ体" panose="040B0A00000000000000" pitchFamily="50" charset="-128"/>
                <a:ea typeface="HGP創英角ﾎﾟｯﾌﾟ体" panose="040B0A00000000000000" pitchFamily="50" charset="-128"/>
              </a:rPr>
            </a:b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③知らないうちに曝露を受けたり、摂取したりする可能性が高い</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EF5BF343-3A2B-B25E-742F-621326BE9B7A}"/>
              </a:ext>
            </a:extLst>
          </p:cNvPr>
          <p:cNvSpPr txBox="1"/>
          <p:nvPr/>
        </p:nvSpPr>
        <p:spPr>
          <a:xfrm>
            <a:off x="0" y="2057400"/>
            <a:ext cx="9144000" cy="3539430"/>
          </a:xfrm>
          <a:prstGeom prst="rect">
            <a:avLst/>
          </a:prstGeom>
          <a:noFill/>
        </p:spPr>
        <p:txBody>
          <a:bodyPr wrap="square" rtlCol="0">
            <a:spAutoFit/>
          </a:bodyPr>
          <a:lstStyle/>
          <a:p>
            <a:r>
              <a:rPr kumimoji="1" lang="ja-JP" altLang="en-US" sz="2800" dirty="0">
                <a:latin typeface="ＤＦ平成明朝体W7" panose="02020709000000000000" pitchFamily="17" charset="-128"/>
                <a:ea typeface="ＤＦ平成明朝体W7" panose="02020709000000000000" pitchFamily="17" charset="-128"/>
              </a:rPr>
              <a:t>ＰＦＡＳは次のスライド紹介するように、はっ水加工や防汚処理を施した衣類から化粧品、ハンバーガーの包装紙、さらには最近では農薬類やペットフード、ハウスダストなど、暮らしの中や身の回りの様々な製品･商品に使用されているため、気が付かないうちに有害なＰＦＡＳに接触したり、吸い込んだり、暴露を受けたり、摂取したりする可能性（危険性、リスク）が高いという問題点がある。</a:t>
            </a:r>
          </a:p>
        </p:txBody>
      </p:sp>
    </p:spTree>
    <p:extLst>
      <p:ext uri="{BB962C8B-B14F-4D97-AF65-F5344CB8AC3E}">
        <p14:creationId xmlns:p14="http://schemas.microsoft.com/office/powerpoint/2010/main" val="179547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4E7105-8594-2FC6-D29D-664A61FAC72D}"/>
              </a:ext>
            </a:extLst>
          </p:cNvPr>
          <p:cNvSpPr>
            <a:spLocks noGrp="1"/>
          </p:cNvSpPr>
          <p:nvPr>
            <p:ph type="title"/>
          </p:nvPr>
        </p:nvSpPr>
        <p:spPr>
          <a:xfrm>
            <a:off x="0" y="1"/>
            <a:ext cx="9144000" cy="772886"/>
          </a:xfrm>
        </p:spPr>
        <p:txBody>
          <a:bodyPr>
            <a:normAutofit/>
          </a:bodyPr>
          <a:lstStyle/>
          <a:p>
            <a:pPr algn="ct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ってどんなところに使われているの？</a:t>
            </a:r>
            <a:endPar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5" name="コンテンツ プレースホルダー 4" descr="テキスト, 手紙&#10;&#10;AI 生成コンテンツは誤りを含む可能性があります。">
            <a:extLst>
              <a:ext uri="{FF2B5EF4-FFF2-40B4-BE49-F238E27FC236}">
                <a16:creationId xmlns:a16="http://schemas.microsoft.com/office/drawing/2014/main" id="{219001DD-CDAD-869E-41B4-000321F22F94}"/>
              </a:ext>
            </a:extLst>
          </p:cNvPr>
          <p:cNvPicPr>
            <a:picLocks noGrp="1" noChangeAspect="1"/>
          </p:cNvPicPr>
          <p:nvPr>
            <p:ph idx="1"/>
          </p:nvPr>
        </p:nvPicPr>
        <p:blipFill>
          <a:blip r:embed="rId2"/>
          <a:stretch>
            <a:fillRect/>
          </a:stretch>
        </p:blipFill>
        <p:spPr>
          <a:xfrm>
            <a:off x="1" y="772888"/>
            <a:ext cx="9143999" cy="5746558"/>
          </a:xfrm>
          <a:prstGeom prst="rect">
            <a:avLst/>
          </a:prstGeom>
        </p:spPr>
      </p:pic>
      <p:sp>
        <p:nvSpPr>
          <p:cNvPr id="6" name="テキスト ボックス 5">
            <a:extLst>
              <a:ext uri="{FF2B5EF4-FFF2-40B4-BE49-F238E27FC236}">
                <a16:creationId xmlns:a16="http://schemas.microsoft.com/office/drawing/2014/main" id="{F5A3F882-CC39-C3E1-767B-F846A07B6DCE}"/>
              </a:ext>
            </a:extLst>
          </p:cNvPr>
          <p:cNvSpPr txBox="1"/>
          <p:nvPr/>
        </p:nvSpPr>
        <p:spPr>
          <a:xfrm>
            <a:off x="0" y="6519446"/>
            <a:ext cx="9144000" cy="338554"/>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出典：社会医療法人社団・健生会ＰＦＡＳ専門委員会</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ＰＦＡＳガイドブック学習資料」</a:t>
            </a:r>
            <a:r>
              <a:rPr kumimoji="1" lang="en-US" altLang="ja-JP" sz="1600" dirty="0">
                <a:latin typeface="ＭＳ Ｐゴシック" panose="020B0600070205080204" pitchFamily="50" charset="-128"/>
                <a:ea typeface="ＭＳ Ｐゴシック" panose="020B0600070205080204" pitchFamily="50" charset="-128"/>
              </a:rPr>
              <a:t>2023</a:t>
            </a:r>
            <a:r>
              <a:rPr kumimoji="1" lang="ja-JP" altLang="en-US" sz="1600" dirty="0">
                <a:latin typeface="ＭＳ Ｐゴシック" panose="020B0600070205080204" pitchFamily="50" charset="-128"/>
                <a:ea typeface="ＭＳ Ｐゴシック" panose="020B0600070205080204" pitchFamily="50" charset="-128"/>
              </a:rPr>
              <a:t>年</a:t>
            </a:r>
            <a:r>
              <a:rPr kumimoji="1" lang="en-US" altLang="ja-JP" sz="1600" dirty="0">
                <a:latin typeface="ＭＳ Ｐゴシック" panose="020B0600070205080204" pitchFamily="50" charset="-128"/>
                <a:ea typeface="ＭＳ Ｐゴシック" panose="020B0600070205080204" pitchFamily="50" charset="-128"/>
              </a:rPr>
              <a:t>10</a:t>
            </a:r>
            <a:r>
              <a:rPr kumimoji="1" lang="ja-JP" altLang="en-US" sz="1600" dirty="0">
                <a:latin typeface="ＭＳ Ｐゴシック" panose="020B0600070205080204" pitchFamily="50" charset="-128"/>
                <a:ea typeface="ＭＳ Ｐゴシック" panose="020B0600070205080204" pitchFamily="50" charset="-128"/>
              </a:rPr>
              <a:t>月</a:t>
            </a:r>
          </a:p>
        </p:txBody>
      </p:sp>
    </p:spTree>
    <p:extLst>
      <p:ext uri="{BB962C8B-B14F-4D97-AF65-F5344CB8AC3E}">
        <p14:creationId xmlns:p14="http://schemas.microsoft.com/office/powerpoint/2010/main" val="156421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4C983-A302-6AB7-EE1E-5522FF199FB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15AF341-514C-3D06-598E-729FDCFFEBC1}"/>
              </a:ext>
            </a:extLst>
          </p:cNvPr>
          <p:cNvSpPr>
            <a:spLocks noGrp="1"/>
          </p:cNvSpPr>
          <p:nvPr>
            <p:ph type="title"/>
          </p:nvPr>
        </p:nvSpPr>
        <p:spPr>
          <a:xfrm>
            <a:off x="0" y="1"/>
            <a:ext cx="9144000" cy="772886"/>
          </a:xfrm>
        </p:spPr>
        <p:txBody>
          <a:bodyPr>
            <a:normAutofit/>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汚染はどこまですすんでいるの？①</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コンテンツ プレースホルダー 3">
            <a:extLst>
              <a:ext uri="{FF2B5EF4-FFF2-40B4-BE49-F238E27FC236}">
                <a16:creationId xmlns:a16="http://schemas.microsoft.com/office/drawing/2014/main" id="{5014AFAA-AFC6-1986-F027-E056B57692AF}"/>
              </a:ext>
            </a:extLst>
          </p:cNvPr>
          <p:cNvSpPr>
            <a:spLocks noGrp="1"/>
          </p:cNvSpPr>
          <p:nvPr>
            <p:ph idx="1"/>
          </p:nvPr>
        </p:nvSpPr>
        <p:spPr>
          <a:xfrm>
            <a:off x="-1" y="772887"/>
            <a:ext cx="9143999" cy="6085112"/>
          </a:xfrm>
        </p:spPr>
        <p:txBody>
          <a:bodyPr>
            <a:normAutofit fontScale="92500" lnSpcReduction="20000"/>
          </a:bodyPr>
          <a:lstStyle/>
          <a:p>
            <a:pPr>
              <a:buFont typeface="Wingdings" panose="05000000000000000000" pitchFamily="2" charset="2"/>
              <a:buChar char="Ø"/>
            </a:pPr>
            <a:r>
              <a:rPr lang="ja-JP" altLang="en-US" sz="3600" dirty="0">
                <a:latin typeface="ＤＦ平成明朝体W7" panose="02020709000000000000" pitchFamily="17" charset="-128"/>
                <a:ea typeface="ＤＦ平成明朝体W7" panose="02020709000000000000" pitchFamily="17" charset="-128"/>
              </a:rPr>
              <a:t>規制が強化された現在においても、過去に使用された</a:t>
            </a:r>
            <a:r>
              <a:rPr lang="en-US" altLang="ja-JP" sz="3600" dirty="0">
                <a:latin typeface="ＤＦ平成明朝体W7" panose="02020709000000000000" pitchFamily="17" charset="-128"/>
                <a:ea typeface="ＤＦ平成明朝体W7" panose="02020709000000000000" pitchFamily="17" charset="-128"/>
              </a:rPr>
              <a:t>PFAS</a:t>
            </a:r>
            <a:r>
              <a:rPr lang="ja-JP" altLang="en-US" sz="3600" dirty="0">
                <a:latin typeface="ＤＦ平成明朝体W7" panose="02020709000000000000" pitchFamily="17" charset="-128"/>
                <a:ea typeface="ＤＦ平成明朝体W7" panose="02020709000000000000" pitchFamily="17" charset="-128"/>
              </a:rPr>
              <a:t>が大気中や海・河川の水に長期にわたり滞留し、生態系を汚染しています。</a:t>
            </a:r>
            <a:endParaRPr lang="en-US" altLang="ja-JP" sz="3600" dirty="0">
              <a:latin typeface="ＤＦ平成明朝体W7" panose="02020709000000000000" pitchFamily="17" charset="-128"/>
              <a:ea typeface="ＤＦ平成明朝体W7" panose="02020709000000000000" pitchFamily="17" charset="-128"/>
            </a:endParaRPr>
          </a:p>
          <a:p>
            <a:pPr marL="0" indent="0">
              <a:buNone/>
            </a:pPr>
            <a:r>
              <a:rPr lang="en-US" altLang="ja-JP" sz="3600" dirty="0">
                <a:solidFill>
                  <a:srgbClr val="7030A0"/>
                </a:solidFill>
                <a:latin typeface="ＤＦ平成明朝体W7" panose="02020709000000000000" pitchFamily="17" charset="-128"/>
                <a:ea typeface="ＤＦ平成明朝体W7" panose="02020709000000000000" pitchFamily="17" charset="-128"/>
              </a:rPr>
              <a:t>【</a:t>
            </a:r>
            <a:r>
              <a:rPr lang="ja-JP" altLang="en-US" sz="3600" dirty="0">
                <a:solidFill>
                  <a:srgbClr val="7030A0"/>
                </a:solidFill>
                <a:latin typeface="ＤＦ平成明朝体W7" panose="02020709000000000000" pitchFamily="17" charset="-128"/>
                <a:ea typeface="ＤＦ平成明朝体W7" panose="02020709000000000000" pitchFamily="17" charset="-128"/>
              </a:rPr>
              <a:t>大気への汚染</a:t>
            </a:r>
            <a:r>
              <a:rPr lang="en-US" altLang="ja-JP" sz="3600" dirty="0">
                <a:solidFill>
                  <a:srgbClr val="7030A0"/>
                </a:solidFill>
                <a:latin typeface="ＤＦ平成明朝体W7" panose="02020709000000000000" pitchFamily="17" charset="-128"/>
                <a:ea typeface="ＤＦ平成明朝体W7" panose="02020709000000000000" pitchFamily="17" charset="-128"/>
              </a:rPr>
              <a:t>】</a:t>
            </a:r>
            <a:r>
              <a:rPr lang="ja-JP" altLang="en-US" sz="3600" dirty="0">
                <a:latin typeface="ＤＦ平成明朝体W7" panose="02020709000000000000" pitchFamily="17" charset="-128"/>
                <a:ea typeface="ＤＦ平成明朝体W7" panose="02020709000000000000" pitchFamily="17" charset="-128"/>
              </a:rPr>
              <a:t>日本ではまだ余り良くは分かっていません。しかし、</a:t>
            </a:r>
            <a:r>
              <a:rPr lang="en-US" altLang="ja-JP" sz="3600" dirty="0">
                <a:latin typeface="ＤＦ平成明朝体W7" panose="02020709000000000000" pitchFamily="17" charset="-128"/>
                <a:ea typeface="ＤＦ平成明朝体W7" panose="02020709000000000000" pitchFamily="17" charset="-128"/>
              </a:rPr>
              <a:t>PFAS</a:t>
            </a:r>
            <a:r>
              <a:rPr lang="ja-JP" altLang="en-US" sz="3600" dirty="0">
                <a:latin typeface="ＤＦ平成明朝体W7" panose="02020709000000000000" pitchFamily="17" charset="-128"/>
                <a:ea typeface="ＤＦ平成明朝体W7" panose="02020709000000000000" pitchFamily="17" charset="-128"/>
              </a:rPr>
              <a:t>製造工場や使用工場から排気されたガス中の</a:t>
            </a:r>
            <a:r>
              <a:rPr lang="en-US" altLang="ja-JP" sz="3600" dirty="0">
                <a:latin typeface="ＤＦ平成明朝体W7" panose="02020709000000000000" pitchFamily="17" charset="-128"/>
                <a:ea typeface="ＤＦ平成明朝体W7" panose="02020709000000000000" pitchFamily="17" charset="-128"/>
              </a:rPr>
              <a:t>PFAS</a:t>
            </a:r>
            <a:r>
              <a:rPr lang="ja-JP" altLang="en-US" sz="3600" dirty="0">
                <a:latin typeface="ＤＦ平成明朝体W7" panose="02020709000000000000" pitchFamily="17" charset="-128"/>
                <a:ea typeface="ＤＦ平成明朝体W7" panose="02020709000000000000" pitchFamily="17" charset="-128"/>
              </a:rPr>
              <a:t>は、いずれ雲や雨に溶け、雨水となって地上に降り注ぐ可能性があります。</a:t>
            </a:r>
            <a:endParaRPr lang="en-US" altLang="ja-JP" sz="3600" dirty="0">
              <a:latin typeface="ＤＦ平成明朝体W7" panose="02020709000000000000" pitchFamily="17" charset="-128"/>
              <a:ea typeface="ＤＦ平成明朝体W7" panose="02020709000000000000" pitchFamily="17" charset="-128"/>
            </a:endParaRPr>
          </a:p>
          <a:p>
            <a:pPr marL="0" indent="0">
              <a:buNone/>
            </a:pPr>
            <a:r>
              <a:rPr lang="ja-JP" altLang="en-US" sz="3600" dirty="0">
                <a:latin typeface="ＤＦ平成明朝体W7" panose="02020709000000000000" pitchFamily="17" charset="-128"/>
                <a:ea typeface="ＤＦ平成明朝体W7" panose="02020709000000000000" pitchFamily="17" charset="-128"/>
              </a:rPr>
              <a:t>（参考</a:t>
            </a:r>
            <a:r>
              <a:rPr lang="en-US" altLang="ja-JP" sz="3600" dirty="0">
                <a:latin typeface="ＤＦ平成明朝体W7" panose="02020709000000000000" pitchFamily="17" charset="-128"/>
                <a:ea typeface="ＤＦ平成明朝体W7" panose="02020709000000000000" pitchFamily="17" charset="-128"/>
              </a:rPr>
              <a:t>1</a:t>
            </a:r>
            <a:r>
              <a:rPr lang="ja-JP" altLang="en-US" sz="3600" dirty="0">
                <a:latin typeface="ＤＦ平成明朝体W7" panose="02020709000000000000" pitchFamily="17" charset="-128"/>
                <a:ea typeface="ＤＦ平成明朝体W7" panose="02020709000000000000" pitchFamily="17" charset="-128"/>
              </a:rPr>
              <a:t>）原田浩二氏（当時京都大学医学部）らがダイキン工業（大阪摂津市）の大気汚染調査を行なった結果、高濃度に大気への排気による拡散が確認されていました。</a:t>
            </a:r>
          </a:p>
          <a:p>
            <a:pPr marL="0" indent="0">
              <a:buNone/>
            </a:pPr>
            <a:r>
              <a:rPr lang="ja-JP" altLang="en-US" sz="3600" dirty="0">
                <a:latin typeface="ＤＦ平成明朝体W7" panose="02020709000000000000" pitchFamily="17" charset="-128"/>
                <a:ea typeface="ＤＦ平成明朝体W7" panose="02020709000000000000" pitchFamily="17" charset="-128"/>
              </a:rPr>
              <a:t>（参考</a:t>
            </a:r>
            <a:r>
              <a:rPr lang="en-US" altLang="ja-JP" sz="3600" dirty="0">
                <a:latin typeface="ＤＦ平成明朝体W7" panose="02020709000000000000" pitchFamily="17" charset="-128"/>
                <a:ea typeface="ＤＦ平成明朝体W7" panose="02020709000000000000" pitchFamily="17" charset="-128"/>
              </a:rPr>
              <a:t>2</a:t>
            </a:r>
            <a:r>
              <a:rPr lang="ja-JP" altLang="en-US" sz="3600" dirty="0">
                <a:latin typeface="ＤＦ平成明朝体W7" panose="02020709000000000000" pitchFamily="17" charset="-128"/>
                <a:ea typeface="ＤＦ平成明朝体W7" panose="02020709000000000000" pitchFamily="17" charset="-128"/>
              </a:rPr>
              <a:t>）人間がほとんど住んでいないと考えられるチベット高原でも、雨水から</a:t>
            </a:r>
            <a:r>
              <a:rPr lang="en-US" altLang="ja-JP" sz="3600" dirty="0">
                <a:latin typeface="ＤＦ平成明朝体W7" panose="02020709000000000000" pitchFamily="17" charset="-128"/>
                <a:ea typeface="ＤＦ平成明朝体W7" panose="02020709000000000000" pitchFamily="17" charset="-128"/>
              </a:rPr>
              <a:t>55 </a:t>
            </a:r>
            <a:r>
              <a:rPr lang="en-US" altLang="ja-JP" sz="3600" dirty="0" err="1">
                <a:latin typeface="ＤＦ平成明朝体W7" panose="02020709000000000000" pitchFamily="17" charset="-128"/>
                <a:ea typeface="ＤＦ平成明朝体W7" panose="02020709000000000000" pitchFamily="17" charset="-128"/>
              </a:rPr>
              <a:t>pg</a:t>
            </a:r>
            <a:r>
              <a:rPr lang="en-US" altLang="ja-JP" sz="3600" dirty="0">
                <a:latin typeface="ＤＦ平成明朝体W7" panose="02020709000000000000" pitchFamily="17" charset="-128"/>
                <a:ea typeface="ＤＦ平成明朝体W7" panose="02020709000000000000" pitchFamily="17" charset="-128"/>
              </a:rPr>
              <a:t>/L</a:t>
            </a:r>
            <a:r>
              <a:rPr lang="ja-JP" altLang="en-US" sz="3600" dirty="0">
                <a:latin typeface="ＤＦ平成明朝体W7" panose="02020709000000000000" pitchFamily="17" charset="-128"/>
                <a:ea typeface="ＤＦ平成明朝体W7" panose="02020709000000000000" pitchFamily="17" charset="-128"/>
              </a:rPr>
              <a:t>（</a:t>
            </a:r>
            <a:r>
              <a:rPr lang="en-US" altLang="ja-JP" sz="3600" dirty="0">
                <a:latin typeface="ＤＦ平成明朝体W7" panose="02020709000000000000" pitchFamily="17" charset="-128"/>
                <a:ea typeface="ＤＦ平成明朝体W7" panose="02020709000000000000" pitchFamily="17" charset="-128"/>
              </a:rPr>
              <a:t>0.055ng/L</a:t>
            </a:r>
            <a:r>
              <a:rPr lang="ja-JP" altLang="en-US" sz="3600" dirty="0">
                <a:latin typeface="ＤＦ平成明朝体W7" panose="02020709000000000000" pitchFamily="17" charset="-128"/>
                <a:ea typeface="ＤＦ平成明朝体W7" panose="02020709000000000000" pitchFamily="17" charset="-128"/>
              </a:rPr>
              <a:t>）の</a:t>
            </a:r>
            <a:r>
              <a:rPr lang="en-US" altLang="ja-JP" sz="3600" dirty="0">
                <a:latin typeface="ＤＦ平成明朝体W7" panose="02020709000000000000" pitchFamily="17" charset="-128"/>
                <a:ea typeface="ＤＦ平成明朝体W7" panose="02020709000000000000" pitchFamily="17" charset="-128"/>
              </a:rPr>
              <a:t>PFOA</a:t>
            </a:r>
            <a:r>
              <a:rPr lang="ja-JP" altLang="en-US" sz="3600" dirty="0">
                <a:latin typeface="ＤＦ平成明朝体W7" panose="02020709000000000000" pitchFamily="17" charset="-128"/>
                <a:ea typeface="ＤＦ平成明朝体W7" panose="02020709000000000000" pitchFamily="17" charset="-128"/>
              </a:rPr>
              <a:t>が検出されています。</a:t>
            </a:r>
          </a:p>
          <a:p>
            <a:pPr>
              <a:buFont typeface="Wingdings" panose="05000000000000000000" pitchFamily="2" charset="2"/>
              <a:buChar char="Ø"/>
            </a:pPr>
            <a:endParaRPr lang="ja-JP" altLang="en-US" dirty="0"/>
          </a:p>
        </p:txBody>
      </p:sp>
    </p:spTree>
    <p:extLst>
      <p:ext uri="{BB962C8B-B14F-4D97-AF65-F5344CB8AC3E}">
        <p14:creationId xmlns:p14="http://schemas.microsoft.com/office/powerpoint/2010/main" val="351808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0BC3-AB7B-3655-1B07-A8E89A9FA7B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B132F2F-A012-FCE9-3849-3BBCF37A91F8}"/>
              </a:ext>
            </a:extLst>
          </p:cNvPr>
          <p:cNvSpPr>
            <a:spLocks noGrp="1"/>
          </p:cNvSpPr>
          <p:nvPr>
            <p:ph type="title"/>
          </p:nvPr>
        </p:nvSpPr>
        <p:spPr>
          <a:xfrm>
            <a:off x="0" y="1"/>
            <a:ext cx="9144000" cy="772886"/>
          </a:xfrm>
        </p:spPr>
        <p:txBody>
          <a:bodyPr>
            <a:normAutofit/>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汚染はどこまですすんでいるの？②</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コンテンツ プレースホルダー 3">
            <a:extLst>
              <a:ext uri="{FF2B5EF4-FFF2-40B4-BE49-F238E27FC236}">
                <a16:creationId xmlns:a16="http://schemas.microsoft.com/office/drawing/2014/main" id="{1194597A-1388-9DAF-F9A9-31B08B415875}"/>
              </a:ext>
            </a:extLst>
          </p:cNvPr>
          <p:cNvSpPr>
            <a:spLocks noGrp="1"/>
          </p:cNvSpPr>
          <p:nvPr>
            <p:ph idx="1"/>
          </p:nvPr>
        </p:nvSpPr>
        <p:spPr>
          <a:xfrm>
            <a:off x="-1" y="772887"/>
            <a:ext cx="9143999" cy="6085112"/>
          </a:xfrm>
        </p:spPr>
        <p:txBody>
          <a:bodyPr>
            <a:normAutofit/>
          </a:bodyPr>
          <a:lstStyle/>
          <a:p>
            <a:pPr marL="0" indent="0">
              <a:buNone/>
            </a:pPr>
            <a:r>
              <a:rPr lang="en-US" altLang="ja-JP" sz="3600" dirty="0">
                <a:solidFill>
                  <a:srgbClr val="7030A0"/>
                </a:solidFill>
                <a:latin typeface="ＤＦ平成明朝体W7" panose="02020709000000000000" pitchFamily="17" charset="-128"/>
                <a:ea typeface="ＤＦ平成明朝体W7" panose="02020709000000000000" pitchFamily="17" charset="-128"/>
              </a:rPr>
              <a:t>【</a:t>
            </a:r>
            <a:r>
              <a:rPr lang="ja-JP" altLang="en-US" sz="3600" dirty="0">
                <a:solidFill>
                  <a:srgbClr val="7030A0"/>
                </a:solidFill>
                <a:latin typeface="ＤＦ平成明朝体W7" panose="02020709000000000000" pitchFamily="17" charset="-128"/>
                <a:ea typeface="ＤＦ平成明朝体W7" panose="02020709000000000000" pitchFamily="17" charset="-128"/>
              </a:rPr>
              <a:t>水への汚染</a:t>
            </a:r>
            <a:r>
              <a:rPr lang="en-US" altLang="ja-JP" sz="3600" dirty="0">
                <a:solidFill>
                  <a:srgbClr val="7030A0"/>
                </a:solidFill>
                <a:latin typeface="ＤＦ平成明朝体W7" panose="02020709000000000000" pitchFamily="17" charset="-128"/>
                <a:ea typeface="ＤＦ平成明朝体W7" panose="02020709000000000000" pitchFamily="17" charset="-128"/>
              </a:rPr>
              <a:t>】</a:t>
            </a:r>
            <a:r>
              <a:rPr lang="ja-JP" altLang="en-US" sz="3600" dirty="0">
                <a:latin typeface="ＤＦ平成明朝体W7" panose="02020709000000000000" pitchFamily="17" charset="-128"/>
                <a:ea typeface="ＤＦ平成明朝体W7" panose="02020709000000000000" pitchFamily="17" charset="-128"/>
              </a:rPr>
              <a:t>日本における河川水や地下水、井戸水などの水系汚染調査は</a:t>
            </a:r>
            <a:r>
              <a:rPr lang="en-US" altLang="ja-JP" sz="3600" dirty="0">
                <a:latin typeface="ＤＦ平成明朝体W7" panose="02020709000000000000" pitchFamily="17" charset="-128"/>
                <a:ea typeface="ＤＦ平成明朝体W7" panose="02020709000000000000" pitchFamily="17" charset="-128"/>
              </a:rPr>
              <a:t>2000</a:t>
            </a:r>
            <a:r>
              <a:rPr lang="ja-JP" altLang="en-US" sz="3600" dirty="0">
                <a:latin typeface="ＤＦ平成明朝体W7" panose="02020709000000000000" pitchFamily="17" charset="-128"/>
                <a:ea typeface="ＤＦ平成明朝体W7" panose="02020709000000000000" pitchFamily="17" charset="-128"/>
              </a:rPr>
              <a:t>年代当初から実施されています。</a:t>
            </a:r>
            <a:endParaRPr lang="en-US" altLang="ja-JP" sz="3600"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lang="en-US" altLang="ja-JP" sz="3600" dirty="0">
                <a:latin typeface="ＤＦ平成明朝体W7" panose="02020709000000000000" pitchFamily="17" charset="-128"/>
                <a:ea typeface="ＤＦ平成明朝体W7" panose="02020709000000000000" pitchFamily="17" charset="-128"/>
              </a:rPr>
              <a:t>2020</a:t>
            </a:r>
            <a:r>
              <a:rPr lang="ja-JP" altLang="en-US" sz="3600" dirty="0">
                <a:latin typeface="ＤＦ平成明朝体W7" panose="02020709000000000000" pitchFamily="17" charset="-128"/>
                <a:ea typeface="ＤＦ平成明朝体W7" panose="02020709000000000000" pitchFamily="17" charset="-128"/>
              </a:rPr>
              <a:t>年</a:t>
            </a:r>
            <a:r>
              <a:rPr lang="en-US" altLang="ja-JP" sz="3600" dirty="0">
                <a:latin typeface="ＤＦ平成明朝体W7" panose="02020709000000000000" pitchFamily="17" charset="-128"/>
                <a:ea typeface="ＤＦ平成明朝体W7" panose="02020709000000000000" pitchFamily="17" charset="-128"/>
              </a:rPr>
              <a:t>5</a:t>
            </a:r>
            <a:r>
              <a:rPr lang="ja-JP" altLang="en-US" sz="3600" dirty="0">
                <a:latin typeface="ＤＦ平成明朝体W7" panose="02020709000000000000" pitchFamily="17" charset="-128"/>
                <a:ea typeface="ＤＦ平成明朝体W7" panose="02020709000000000000" pitchFamily="17" charset="-128"/>
              </a:rPr>
              <a:t>月に</a:t>
            </a:r>
            <a:r>
              <a:rPr lang="en-US" altLang="ja-JP" sz="3600" dirty="0">
                <a:latin typeface="ＤＦ平成明朝体W7" panose="02020709000000000000" pitchFamily="17" charset="-128"/>
                <a:ea typeface="ＤＦ平成明朝体W7" panose="02020709000000000000" pitchFamily="17" charset="-128"/>
              </a:rPr>
              <a:t>PFAS</a:t>
            </a:r>
            <a:r>
              <a:rPr lang="ja-JP" altLang="en-US" sz="3600" dirty="0">
                <a:latin typeface="ＤＦ平成明朝体W7" panose="02020709000000000000" pitchFamily="17" charset="-128"/>
                <a:ea typeface="ＤＦ平成明朝体W7" panose="02020709000000000000" pitchFamily="17" charset="-128"/>
              </a:rPr>
              <a:t>のうち</a:t>
            </a:r>
            <a:r>
              <a:rPr lang="en-US" altLang="ja-JP" sz="3600" dirty="0">
                <a:latin typeface="ＤＦ平成明朝体W7" panose="02020709000000000000" pitchFamily="17" charset="-128"/>
                <a:ea typeface="ＤＦ平成明朝体W7" panose="02020709000000000000" pitchFamily="17" charset="-128"/>
              </a:rPr>
              <a:t>PFOS</a:t>
            </a:r>
            <a:r>
              <a:rPr lang="ja-JP" altLang="en-US" sz="3600" dirty="0">
                <a:latin typeface="ＤＦ平成明朝体W7" panose="02020709000000000000" pitchFamily="17" charset="-128"/>
                <a:ea typeface="ＤＦ平成明朝体W7" panose="02020709000000000000" pitchFamily="17" charset="-128"/>
              </a:rPr>
              <a:t>・</a:t>
            </a:r>
            <a:r>
              <a:rPr lang="en-US" altLang="ja-JP" sz="3600" dirty="0">
                <a:latin typeface="ＤＦ平成明朝体W7" panose="02020709000000000000" pitchFamily="17" charset="-128"/>
                <a:ea typeface="ＤＦ平成明朝体W7" panose="02020709000000000000" pitchFamily="17" charset="-128"/>
              </a:rPr>
              <a:t>PFOA</a:t>
            </a:r>
            <a:r>
              <a:rPr lang="ja-JP" altLang="en-US" sz="3600" dirty="0">
                <a:latin typeface="ＤＦ平成明朝体W7" panose="02020709000000000000" pitchFamily="17" charset="-128"/>
                <a:ea typeface="ＤＦ平成明朝体W7" panose="02020709000000000000" pitchFamily="17" charset="-128"/>
              </a:rPr>
              <a:t>が水質汚濁防止法の「要監視項目」に指定されてから、河川･海域での常時監視（定期モニタリング）が実施されています。</a:t>
            </a:r>
            <a:endParaRPr lang="en-US" altLang="ja-JP" sz="3600"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lang="ja-JP" altLang="en-US" sz="3600" dirty="0">
                <a:latin typeface="ＤＦ平成明朝体W7" panose="02020709000000000000" pitchFamily="17" charset="-128"/>
                <a:ea typeface="ＤＦ平成明朝体W7" panose="02020709000000000000" pitchFamily="17" charset="-128"/>
              </a:rPr>
              <a:t>次頁の図は</a:t>
            </a:r>
            <a:r>
              <a:rPr lang="en-US" altLang="ja-JP" sz="3600" dirty="0">
                <a:latin typeface="ＤＦ平成明朝体W7" panose="02020709000000000000" pitchFamily="17" charset="-128"/>
                <a:ea typeface="ＤＦ平成明朝体W7" panose="02020709000000000000" pitchFamily="17" charset="-128"/>
              </a:rPr>
              <a:t>2022</a:t>
            </a:r>
            <a:r>
              <a:rPr lang="ja-JP" altLang="en-US" sz="3600" dirty="0">
                <a:latin typeface="ＤＦ平成明朝体W7" panose="02020709000000000000" pitchFamily="17" charset="-128"/>
                <a:ea typeface="ＤＦ平成明朝体W7" panose="02020709000000000000" pitchFamily="17" charset="-128"/>
              </a:rPr>
              <a:t>年度におけるぜんこくかせんとう</a:t>
            </a:r>
            <a:r>
              <a:rPr lang="en-US" altLang="ja-JP" sz="3600" dirty="0">
                <a:latin typeface="ＤＦ平成明朝体W7" panose="02020709000000000000" pitchFamily="17" charset="-128"/>
                <a:ea typeface="ＤＦ平成明朝体W7" panose="02020709000000000000" pitchFamily="17" charset="-128"/>
              </a:rPr>
              <a:t>PFAS</a:t>
            </a:r>
            <a:r>
              <a:rPr lang="ja-JP" altLang="en-US" sz="3600" dirty="0">
                <a:latin typeface="ＤＦ平成明朝体W7" panose="02020709000000000000" pitchFamily="17" charset="-128"/>
                <a:ea typeface="ＤＦ平成明朝体W7" panose="02020709000000000000" pitchFamily="17" charset="-128"/>
              </a:rPr>
              <a:t>汚染調査マップです。</a:t>
            </a:r>
            <a:endParaRPr lang="en-US" altLang="ja-JP" sz="3600" dirty="0">
              <a:latin typeface="ＤＦ平成明朝体W7" panose="02020709000000000000" pitchFamily="17" charset="-128"/>
              <a:ea typeface="ＤＦ平成明朝体W7" panose="02020709000000000000" pitchFamily="17" charset="-128"/>
            </a:endParaRPr>
          </a:p>
        </p:txBody>
      </p:sp>
    </p:spTree>
    <p:extLst>
      <p:ext uri="{BB962C8B-B14F-4D97-AF65-F5344CB8AC3E}">
        <p14:creationId xmlns:p14="http://schemas.microsoft.com/office/powerpoint/2010/main" val="203765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A7CF8-2904-39BB-AE6C-484E38AF1250}"/>
              </a:ext>
            </a:extLst>
          </p:cNvPr>
          <p:cNvSpPr>
            <a:spLocks noGrp="1"/>
          </p:cNvSpPr>
          <p:nvPr>
            <p:ph type="title"/>
          </p:nvPr>
        </p:nvSpPr>
        <p:spPr>
          <a:xfrm>
            <a:off x="0" y="0"/>
            <a:ext cx="9144000" cy="794657"/>
          </a:xfrm>
        </p:spPr>
        <p:txBody>
          <a:bodyPr/>
          <a:lstStyle/>
          <a:p>
            <a:pPr algn="ctr"/>
            <a:r>
              <a:rPr kumimoji="1" lang="en-US" altLang="ja-JP" dirty="0">
                <a:solidFill>
                  <a:srgbClr val="FF0000"/>
                </a:solidFill>
                <a:latin typeface="HGP創英角ﾎﾟｯﾌﾟ体" panose="040B0A00000000000000" pitchFamily="50" charset="-128"/>
                <a:ea typeface="HGP創英角ﾎﾟｯﾌﾟ体" panose="040B0A00000000000000" pitchFamily="50" charset="-128"/>
              </a:rPr>
              <a:t>PFAS</a:t>
            </a: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汚染全国河川等マップ</a:t>
            </a:r>
            <a:r>
              <a:rPr kumimoji="1" lang="en-US" altLang="ja-JP" dirty="0">
                <a:solidFill>
                  <a:srgbClr val="FF0000"/>
                </a:solidFill>
                <a:latin typeface="HGP創英角ﾎﾟｯﾌﾟ体" panose="040B0A00000000000000" pitchFamily="50" charset="-128"/>
                <a:ea typeface="HGP創英角ﾎﾟｯﾌﾟ体" panose="040B0A00000000000000" pitchFamily="50" charset="-128"/>
              </a:rPr>
              <a:t>2022</a:t>
            </a:r>
            <a:endParaRPr kumimoji="1" lang="ja-JP" altLang="en-US"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4" name="図 3" descr="マップ&#10;&#10;AI 生成コンテンツは誤りを含む可能性があります。">
            <a:extLst>
              <a:ext uri="{FF2B5EF4-FFF2-40B4-BE49-F238E27FC236}">
                <a16:creationId xmlns:a16="http://schemas.microsoft.com/office/drawing/2014/main" id="{D3ABFE9A-0FC4-8BAC-32AD-8F61A3C2AF9B}"/>
              </a:ext>
            </a:extLst>
          </p:cNvPr>
          <p:cNvPicPr>
            <a:picLocks noChangeAspect="1"/>
          </p:cNvPicPr>
          <p:nvPr/>
        </p:nvPicPr>
        <p:blipFill>
          <a:blip r:embed="rId2"/>
          <a:stretch>
            <a:fillRect/>
          </a:stretch>
        </p:blipFill>
        <p:spPr>
          <a:xfrm>
            <a:off x="-34848" y="892629"/>
            <a:ext cx="9178849" cy="5679581"/>
          </a:xfrm>
          <a:prstGeom prst="rect">
            <a:avLst/>
          </a:prstGeom>
        </p:spPr>
      </p:pic>
      <p:pic>
        <p:nvPicPr>
          <p:cNvPr id="8" name="図 7">
            <a:extLst>
              <a:ext uri="{FF2B5EF4-FFF2-40B4-BE49-F238E27FC236}">
                <a16:creationId xmlns:a16="http://schemas.microsoft.com/office/drawing/2014/main" id="{02614515-FA94-9FF1-AB7C-DB3FCCBB7EE2}"/>
              </a:ext>
            </a:extLst>
          </p:cNvPr>
          <p:cNvPicPr>
            <a:picLocks noChangeAspect="1"/>
          </p:cNvPicPr>
          <p:nvPr/>
        </p:nvPicPr>
        <p:blipFill>
          <a:blip r:embed="rId3"/>
          <a:stretch>
            <a:fillRect/>
          </a:stretch>
        </p:blipFill>
        <p:spPr>
          <a:xfrm>
            <a:off x="598246" y="6572210"/>
            <a:ext cx="6706536" cy="285790"/>
          </a:xfrm>
          <a:prstGeom prst="rect">
            <a:avLst/>
          </a:prstGeom>
        </p:spPr>
      </p:pic>
      <p:pic>
        <p:nvPicPr>
          <p:cNvPr id="10" name="図 9" descr="グラフィカル ユーザー インターフェイス, テキスト&#10;&#10;AI 生成コンテンツは誤りを含む可能性があります。">
            <a:extLst>
              <a:ext uri="{FF2B5EF4-FFF2-40B4-BE49-F238E27FC236}">
                <a16:creationId xmlns:a16="http://schemas.microsoft.com/office/drawing/2014/main" id="{89E27858-8287-ED72-ED17-DBAF549A053E}"/>
              </a:ext>
            </a:extLst>
          </p:cNvPr>
          <p:cNvPicPr>
            <a:picLocks noChangeAspect="1"/>
          </p:cNvPicPr>
          <p:nvPr/>
        </p:nvPicPr>
        <p:blipFill>
          <a:blip r:embed="rId4"/>
          <a:stretch>
            <a:fillRect/>
          </a:stretch>
        </p:blipFill>
        <p:spPr>
          <a:xfrm>
            <a:off x="0" y="892629"/>
            <a:ext cx="3494314" cy="3006026"/>
          </a:xfrm>
          <a:prstGeom prst="rect">
            <a:avLst/>
          </a:prstGeom>
        </p:spPr>
      </p:pic>
    </p:spTree>
    <p:extLst>
      <p:ext uri="{BB962C8B-B14F-4D97-AF65-F5344CB8AC3E}">
        <p14:creationId xmlns:p14="http://schemas.microsoft.com/office/powerpoint/2010/main" val="27652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01B26-AE79-2018-7B8D-FB83C27F626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AC99BA2-F472-9E4F-91D7-26D005676A4E}"/>
              </a:ext>
            </a:extLst>
          </p:cNvPr>
          <p:cNvSpPr>
            <a:spLocks noGrp="1"/>
          </p:cNvSpPr>
          <p:nvPr>
            <p:ph type="title"/>
          </p:nvPr>
        </p:nvSpPr>
        <p:spPr>
          <a:xfrm>
            <a:off x="0" y="1"/>
            <a:ext cx="9144000" cy="772886"/>
          </a:xfrm>
        </p:spPr>
        <p:txBody>
          <a:bodyPr>
            <a:normAutofit/>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汚染はどこまですすんでいるの？③</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コンテンツ プレースホルダー 3">
            <a:extLst>
              <a:ext uri="{FF2B5EF4-FFF2-40B4-BE49-F238E27FC236}">
                <a16:creationId xmlns:a16="http://schemas.microsoft.com/office/drawing/2014/main" id="{B76FCF91-36AF-5132-BD0C-7057F4F3BD6E}"/>
              </a:ext>
            </a:extLst>
          </p:cNvPr>
          <p:cNvSpPr>
            <a:spLocks noGrp="1"/>
          </p:cNvSpPr>
          <p:nvPr>
            <p:ph idx="1"/>
          </p:nvPr>
        </p:nvSpPr>
        <p:spPr>
          <a:xfrm>
            <a:off x="-1" y="772887"/>
            <a:ext cx="9143999" cy="6085112"/>
          </a:xfrm>
        </p:spPr>
        <p:txBody>
          <a:bodyPr>
            <a:normAutofit/>
          </a:bodyPr>
          <a:lstStyle/>
          <a:p>
            <a:pPr marL="0" indent="0">
              <a:buNone/>
            </a:pPr>
            <a:r>
              <a:rPr lang="en-US" altLang="ja-JP" sz="3600" dirty="0">
                <a:solidFill>
                  <a:srgbClr val="7030A0"/>
                </a:solidFill>
                <a:latin typeface="ＤＦ平成明朝体W7" panose="02020709000000000000" pitchFamily="17" charset="-128"/>
                <a:ea typeface="ＤＦ平成明朝体W7" panose="02020709000000000000" pitchFamily="17" charset="-128"/>
              </a:rPr>
              <a:t>【</a:t>
            </a:r>
            <a:r>
              <a:rPr lang="ja-JP" altLang="en-US" sz="3600" dirty="0">
                <a:solidFill>
                  <a:srgbClr val="7030A0"/>
                </a:solidFill>
                <a:latin typeface="ＤＦ平成明朝体W7" panose="02020709000000000000" pitchFamily="17" charset="-128"/>
                <a:ea typeface="ＤＦ平成明朝体W7" panose="02020709000000000000" pitchFamily="17" charset="-128"/>
              </a:rPr>
              <a:t>水への汚染</a:t>
            </a:r>
            <a:r>
              <a:rPr lang="en-US" altLang="ja-JP" sz="3600" dirty="0">
                <a:solidFill>
                  <a:srgbClr val="7030A0"/>
                </a:solidFill>
                <a:latin typeface="ＤＦ平成明朝体W7" panose="02020709000000000000" pitchFamily="17" charset="-128"/>
                <a:ea typeface="ＤＦ平成明朝体W7" panose="02020709000000000000" pitchFamily="17" charset="-128"/>
              </a:rPr>
              <a:t>】</a:t>
            </a:r>
            <a:r>
              <a:rPr lang="ja-JP" altLang="en-US" sz="3600" dirty="0">
                <a:latin typeface="ＤＦ平成明朝体W7" panose="02020709000000000000" pitchFamily="17" charset="-128"/>
                <a:ea typeface="ＤＦ平成明朝体W7" panose="02020709000000000000" pitchFamily="17" charset="-128"/>
              </a:rPr>
              <a:t>水道水の汚染調査は、</a:t>
            </a:r>
            <a:r>
              <a:rPr lang="en-US" altLang="ja-JP" sz="3600" dirty="0">
                <a:latin typeface="ＤＦ平成明朝体W7" panose="02020709000000000000" pitchFamily="17" charset="-128"/>
                <a:ea typeface="ＤＦ平成明朝体W7" panose="02020709000000000000" pitchFamily="17" charset="-128"/>
              </a:rPr>
              <a:t>2020</a:t>
            </a:r>
            <a:r>
              <a:rPr lang="ja-JP" altLang="en-US" sz="3600" dirty="0">
                <a:latin typeface="ＤＦ平成明朝体W7" panose="02020709000000000000" pitchFamily="17" charset="-128"/>
                <a:ea typeface="ＤＦ平成明朝体W7" panose="02020709000000000000" pitchFamily="17" charset="-128"/>
              </a:rPr>
              <a:t>年度から水道水の暫定目標値</a:t>
            </a:r>
            <a:r>
              <a:rPr lang="en-US" altLang="ja-JP" sz="3600" dirty="0">
                <a:latin typeface="ＤＦ平成明朝体W7" panose="02020709000000000000" pitchFamily="17" charset="-128"/>
                <a:ea typeface="ＤＦ平成明朝体W7" panose="02020709000000000000" pitchFamily="17" charset="-128"/>
              </a:rPr>
              <a:t>50ng/L</a:t>
            </a:r>
            <a:r>
              <a:rPr lang="ja-JP" altLang="en-US" sz="3600" dirty="0">
                <a:latin typeface="ＤＦ平成明朝体W7" panose="02020709000000000000" pitchFamily="17" charset="-128"/>
                <a:ea typeface="ＤＦ平成明朝体W7" panose="02020709000000000000" pitchFamily="17" charset="-128"/>
              </a:rPr>
              <a:t>が決められてから、測定が開始されています。</a:t>
            </a:r>
            <a:endParaRPr lang="en-US" altLang="ja-JP" sz="3600"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lang="ja-JP" altLang="en-US" sz="3600" dirty="0">
                <a:latin typeface="ＤＦ平成明朝体W7" panose="02020709000000000000" pitchFamily="17" charset="-128"/>
                <a:ea typeface="ＤＦ平成明朝体W7" panose="02020709000000000000" pitchFamily="17" charset="-128"/>
              </a:rPr>
              <a:t>次頁の表は、環境省のデータは</a:t>
            </a:r>
            <a:r>
              <a:rPr lang="en-US" altLang="ja-JP" sz="3600" dirty="0">
                <a:latin typeface="ＤＦ平成明朝体W7" panose="02020709000000000000" pitchFamily="17" charset="-128"/>
                <a:ea typeface="ＤＦ平成明朝体W7" panose="02020709000000000000" pitchFamily="17" charset="-128"/>
              </a:rPr>
              <a:t>2023</a:t>
            </a:r>
            <a:r>
              <a:rPr lang="ja-JP" altLang="en-US" sz="3600" dirty="0">
                <a:latin typeface="ＤＦ平成明朝体W7" panose="02020709000000000000" pitchFamily="17" charset="-128"/>
                <a:ea typeface="ＤＦ平成明朝体W7" panose="02020709000000000000" pitchFamily="17" charset="-128"/>
              </a:rPr>
              <a:t>年度の全国</a:t>
            </a:r>
            <a:r>
              <a:rPr lang="en-US" altLang="ja-JP" sz="3600" dirty="0">
                <a:latin typeface="ＤＦ平成明朝体W7" panose="02020709000000000000" pitchFamily="17" charset="-128"/>
                <a:ea typeface="ＤＦ平成明朝体W7" panose="02020709000000000000" pitchFamily="17" charset="-128"/>
              </a:rPr>
              <a:t>2063</a:t>
            </a:r>
            <a:r>
              <a:rPr lang="ja-JP" altLang="en-US" sz="3600" dirty="0">
                <a:latin typeface="ＤＦ平成明朝体W7" panose="02020709000000000000" pitchFamily="17" charset="-128"/>
                <a:ea typeface="ＤＦ平成明朝体W7" panose="02020709000000000000" pitchFamily="17" charset="-128"/>
              </a:rPr>
              <a:t>地点での河川や地下水の調査結果をまとめたものから、</a:t>
            </a:r>
            <a:r>
              <a:rPr lang="en-US" altLang="ja-JP" sz="3600" dirty="0">
                <a:latin typeface="ＤＦ平成明朝体W7" panose="02020709000000000000" pitchFamily="17" charset="-128"/>
                <a:ea typeface="ＤＦ平成明朝体W7" panose="02020709000000000000" pitchFamily="17" charset="-128"/>
              </a:rPr>
              <a:t>PFAS</a:t>
            </a:r>
            <a:r>
              <a:rPr lang="ja-JP" altLang="en-US" sz="3600" dirty="0">
                <a:latin typeface="ＤＦ平成明朝体W7" panose="02020709000000000000" pitchFamily="17" charset="-128"/>
                <a:ea typeface="ＤＦ平成明朝体W7" panose="02020709000000000000" pitchFamily="17" charset="-128"/>
              </a:rPr>
              <a:t>が国の基準値</a:t>
            </a:r>
            <a:r>
              <a:rPr lang="en-US" altLang="ja-JP" sz="3600" dirty="0">
                <a:latin typeface="ＤＦ平成明朝体W7" panose="02020709000000000000" pitchFamily="17" charset="-128"/>
                <a:ea typeface="ＤＦ平成明朝体W7" panose="02020709000000000000" pitchFamily="17" charset="-128"/>
              </a:rPr>
              <a:t>(50[ng/L])</a:t>
            </a:r>
            <a:r>
              <a:rPr lang="ja-JP" altLang="en-US" sz="3600" dirty="0">
                <a:latin typeface="ＤＦ平成明朝体W7" panose="02020709000000000000" pitchFamily="17" charset="-128"/>
                <a:ea typeface="ＤＦ平成明朝体W7" panose="02020709000000000000" pitchFamily="17" charset="-128"/>
              </a:rPr>
              <a:t>を超えて、高濃度で検出された全国</a:t>
            </a:r>
            <a:r>
              <a:rPr lang="en-US" altLang="ja-JP" sz="3600" dirty="0">
                <a:latin typeface="ＤＦ平成明朝体W7" panose="02020709000000000000" pitchFamily="17" charset="-128"/>
                <a:ea typeface="ＤＦ平成明朝体W7" panose="02020709000000000000" pitchFamily="17" charset="-128"/>
              </a:rPr>
              <a:t>242</a:t>
            </a:r>
            <a:r>
              <a:rPr lang="ja-JP" altLang="en-US" sz="3600" dirty="0">
                <a:latin typeface="ＤＦ平成明朝体W7" panose="02020709000000000000" pitchFamily="17" charset="-128"/>
                <a:ea typeface="ＤＦ平成明朝体W7" panose="02020709000000000000" pitchFamily="17" charset="-128"/>
              </a:rPr>
              <a:t>地点を高濃度順に一覧にしたものです</a:t>
            </a:r>
          </a:p>
        </p:txBody>
      </p:sp>
    </p:spTree>
    <p:extLst>
      <p:ext uri="{BB962C8B-B14F-4D97-AF65-F5344CB8AC3E}">
        <p14:creationId xmlns:p14="http://schemas.microsoft.com/office/powerpoint/2010/main" val="2901150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AI 生成コンテンツは誤りを含む可能性があります。">
            <a:extLst>
              <a:ext uri="{FF2B5EF4-FFF2-40B4-BE49-F238E27FC236}">
                <a16:creationId xmlns:a16="http://schemas.microsoft.com/office/drawing/2014/main" id="{A0D3DA6F-7589-B2F3-A6EA-4FDC906288DE}"/>
              </a:ext>
            </a:extLst>
          </p:cNvPr>
          <p:cNvPicPr>
            <a:picLocks noChangeAspect="1"/>
          </p:cNvPicPr>
          <p:nvPr/>
        </p:nvPicPr>
        <p:blipFill>
          <a:blip r:embed="rId2"/>
          <a:stretch>
            <a:fillRect/>
          </a:stretch>
        </p:blipFill>
        <p:spPr>
          <a:xfrm>
            <a:off x="0" y="762001"/>
            <a:ext cx="9144000" cy="6095999"/>
          </a:xfrm>
          <a:prstGeom prst="rect">
            <a:avLst/>
          </a:prstGeom>
        </p:spPr>
      </p:pic>
      <p:sp>
        <p:nvSpPr>
          <p:cNvPr id="2" name="テキスト ボックス 1">
            <a:extLst>
              <a:ext uri="{FF2B5EF4-FFF2-40B4-BE49-F238E27FC236}">
                <a16:creationId xmlns:a16="http://schemas.microsoft.com/office/drawing/2014/main" id="{53ECC04A-88FE-6247-6FDC-74D9A1908F03}"/>
              </a:ext>
            </a:extLst>
          </p:cNvPr>
          <p:cNvSpPr txBox="1"/>
          <p:nvPr/>
        </p:nvSpPr>
        <p:spPr>
          <a:xfrm>
            <a:off x="0" y="76200"/>
            <a:ext cx="9144000" cy="523220"/>
          </a:xfrm>
          <a:prstGeom prst="rect">
            <a:avLst/>
          </a:prstGeom>
          <a:noFill/>
        </p:spPr>
        <p:txBody>
          <a:bodyPr wrap="square" rtlCol="0">
            <a:spAutoFit/>
          </a:bodyPr>
          <a:lstStyle/>
          <a:p>
            <a:pPr algn="ct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全国</a:t>
            </a:r>
            <a:r>
              <a:rPr lang="en-US" altLang="ja-JP" sz="2800" dirty="0">
                <a:solidFill>
                  <a:srgbClr val="FF0000"/>
                </a:solidFill>
                <a:latin typeface="HGP創英角ﾎﾟｯﾌﾟ体" panose="040B0A00000000000000" pitchFamily="50" charset="-128"/>
                <a:ea typeface="HGP創英角ﾎﾟｯﾌﾟ体" panose="040B0A00000000000000" pitchFamily="50" charset="-128"/>
              </a:rPr>
              <a:t>2063</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地点での河川や地下水の調査結果</a:t>
            </a:r>
            <a:r>
              <a:rPr lang="en-US" altLang="ja-JP" sz="2800" dirty="0">
                <a:solidFill>
                  <a:srgbClr val="FF0000"/>
                </a:solidFill>
                <a:latin typeface="HGP創英角ﾎﾟｯﾌﾟ体" panose="040B0A00000000000000" pitchFamily="50" charset="-128"/>
                <a:ea typeface="HGP創英角ﾎﾟｯﾌﾟ体" panose="040B0A00000000000000" pitchFamily="50" charset="-128"/>
              </a:rPr>
              <a:t>2023</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年度</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78345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5ED5C-3C2E-FAC5-2BC8-652D051D5DF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1DC0759-47C4-144F-9BA6-EAE9D8DAF1AD}"/>
              </a:ext>
            </a:extLst>
          </p:cNvPr>
          <p:cNvSpPr>
            <a:spLocks noGrp="1"/>
          </p:cNvSpPr>
          <p:nvPr>
            <p:ph type="title"/>
          </p:nvPr>
        </p:nvSpPr>
        <p:spPr>
          <a:xfrm>
            <a:off x="0" y="1"/>
            <a:ext cx="9144000" cy="772886"/>
          </a:xfrm>
        </p:spPr>
        <p:txBody>
          <a:bodyPr>
            <a:normAutofit/>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汚染はどこまですすんでいるの？④</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コンテンツ プレースホルダー 3">
            <a:extLst>
              <a:ext uri="{FF2B5EF4-FFF2-40B4-BE49-F238E27FC236}">
                <a16:creationId xmlns:a16="http://schemas.microsoft.com/office/drawing/2014/main" id="{C6E58A62-47D3-9323-A963-311C8ADEBD16}"/>
              </a:ext>
            </a:extLst>
          </p:cNvPr>
          <p:cNvSpPr>
            <a:spLocks noGrp="1"/>
          </p:cNvSpPr>
          <p:nvPr>
            <p:ph idx="1"/>
          </p:nvPr>
        </p:nvSpPr>
        <p:spPr>
          <a:xfrm>
            <a:off x="-1" y="772887"/>
            <a:ext cx="9143999" cy="6085112"/>
          </a:xfrm>
        </p:spPr>
        <p:txBody>
          <a:bodyPr>
            <a:normAutofit/>
          </a:bodyPr>
          <a:lstStyle/>
          <a:p>
            <a:pPr marL="0" indent="0">
              <a:buNone/>
            </a:pPr>
            <a:r>
              <a:rPr lang="en-US" altLang="ja-JP" sz="3600" dirty="0">
                <a:solidFill>
                  <a:srgbClr val="7030A0"/>
                </a:solidFill>
                <a:latin typeface="ＤＦ平成明朝体W7" panose="02020709000000000000" pitchFamily="17" charset="-128"/>
                <a:ea typeface="ＤＦ平成明朝体W7" panose="02020709000000000000" pitchFamily="17" charset="-128"/>
              </a:rPr>
              <a:t>【</a:t>
            </a:r>
            <a:r>
              <a:rPr lang="ja-JP" altLang="en-US" sz="3600" dirty="0">
                <a:solidFill>
                  <a:srgbClr val="7030A0"/>
                </a:solidFill>
                <a:latin typeface="ＤＦ平成明朝体W7" panose="02020709000000000000" pitchFamily="17" charset="-128"/>
                <a:ea typeface="ＤＦ平成明朝体W7" panose="02020709000000000000" pitchFamily="17" charset="-128"/>
              </a:rPr>
              <a:t>食品の汚染</a:t>
            </a:r>
            <a:r>
              <a:rPr lang="en-US" altLang="ja-JP" sz="3600" dirty="0">
                <a:solidFill>
                  <a:srgbClr val="7030A0"/>
                </a:solidFill>
                <a:latin typeface="ＤＦ平成明朝体W7" panose="02020709000000000000" pitchFamily="17" charset="-128"/>
                <a:ea typeface="ＤＦ平成明朝体W7" panose="02020709000000000000" pitchFamily="17" charset="-128"/>
              </a:rPr>
              <a:t>】</a:t>
            </a:r>
            <a:r>
              <a:rPr lang="ja-JP" altLang="en-US" sz="3600" dirty="0">
                <a:latin typeface="ＤＦ平成明朝体W7" panose="02020709000000000000" pitchFamily="17" charset="-128"/>
                <a:ea typeface="ＤＦ平成明朝体W7" panose="02020709000000000000" pitchFamily="17" charset="-128"/>
              </a:rPr>
              <a:t>農水省では、</a:t>
            </a:r>
            <a:r>
              <a:rPr lang="en-US" altLang="ja-JP" sz="3600" dirty="0">
                <a:latin typeface="ＤＦ平成明朝体W7" panose="02020709000000000000" pitchFamily="17" charset="-128"/>
                <a:ea typeface="ＤＦ平成明朝体W7" panose="02020709000000000000" pitchFamily="17" charset="-128"/>
              </a:rPr>
              <a:t>2025</a:t>
            </a:r>
            <a:r>
              <a:rPr lang="ja-JP" altLang="en-US" sz="3600" dirty="0">
                <a:latin typeface="ＤＦ平成明朝体W7" panose="02020709000000000000" pitchFamily="17" charset="-128"/>
                <a:ea typeface="ＤＦ平成明朝体W7" panose="02020709000000000000" pitchFamily="17" charset="-128"/>
              </a:rPr>
              <a:t>年度に農畜産物の</a:t>
            </a:r>
            <a:r>
              <a:rPr lang="en-US" altLang="ja-JP" sz="3600" dirty="0">
                <a:latin typeface="ＤＦ平成明朝体W7" panose="02020709000000000000" pitchFamily="17" charset="-128"/>
                <a:ea typeface="ＤＦ平成明朝体W7" panose="02020709000000000000" pitchFamily="17" charset="-128"/>
              </a:rPr>
              <a:t>PFAS</a:t>
            </a:r>
            <a:r>
              <a:rPr lang="ja-JP" altLang="en-US" sz="3600" dirty="0">
                <a:latin typeface="ＤＦ平成明朝体W7" panose="02020709000000000000" pitchFamily="17" charset="-128"/>
                <a:ea typeface="ＤＦ平成明朝体W7" panose="02020709000000000000" pitchFamily="17" charset="-128"/>
              </a:rPr>
              <a:t>実態調査を実施しています。その結果を次のスライドで示します。</a:t>
            </a:r>
            <a:endParaRPr lang="en-US" altLang="ja-JP" sz="3600" dirty="0">
              <a:latin typeface="ＤＦ平成明朝体W7" panose="02020709000000000000" pitchFamily="17" charset="-128"/>
              <a:ea typeface="ＤＦ平成明朝体W7" panose="02020709000000000000" pitchFamily="17" charset="-128"/>
            </a:endParaRPr>
          </a:p>
          <a:p>
            <a:pPr marL="0" indent="0">
              <a:buNone/>
            </a:pPr>
            <a:endParaRPr lang="en-US" altLang="ja-JP" sz="3600" dirty="0">
              <a:latin typeface="ＤＦ平成明朝体W7" panose="02020709000000000000" pitchFamily="17" charset="-128"/>
              <a:ea typeface="ＤＦ平成明朝体W7" panose="02020709000000000000" pitchFamily="17" charset="-128"/>
            </a:endParaRPr>
          </a:p>
          <a:p>
            <a:pPr marL="0" indent="0">
              <a:buNone/>
            </a:pPr>
            <a:endParaRPr lang="ja-JP" altLang="en-US" dirty="0"/>
          </a:p>
        </p:txBody>
      </p:sp>
      <p:pic>
        <p:nvPicPr>
          <p:cNvPr id="6" name="図 5" descr="テキスト, 手紙&#10;&#10;AI 生成コンテンツは誤りを含む可能性があります。">
            <a:extLst>
              <a:ext uri="{FF2B5EF4-FFF2-40B4-BE49-F238E27FC236}">
                <a16:creationId xmlns:a16="http://schemas.microsoft.com/office/drawing/2014/main" id="{7DF1298E-C39D-8E2E-7396-A108BED23669}"/>
              </a:ext>
            </a:extLst>
          </p:cNvPr>
          <p:cNvPicPr>
            <a:picLocks noChangeAspect="1"/>
          </p:cNvPicPr>
          <p:nvPr/>
        </p:nvPicPr>
        <p:blipFill>
          <a:blip r:embed="rId2"/>
          <a:stretch>
            <a:fillRect/>
          </a:stretch>
        </p:blipFill>
        <p:spPr>
          <a:xfrm>
            <a:off x="0" y="2340429"/>
            <a:ext cx="9143998" cy="4517571"/>
          </a:xfrm>
          <a:prstGeom prst="rect">
            <a:avLst/>
          </a:prstGeom>
        </p:spPr>
      </p:pic>
    </p:spTree>
    <p:extLst>
      <p:ext uri="{BB962C8B-B14F-4D97-AF65-F5344CB8AC3E}">
        <p14:creationId xmlns:p14="http://schemas.microsoft.com/office/powerpoint/2010/main" val="175218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7C78D4-7A7B-6C5C-C16E-AD3086564384}"/>
              </a:ext>
            </a:extLst>
          </p:cNvPr>
          <p:cNvSpPr>
            <a:spLocks noGrp="1"/>
          </p:cNvSpPr>
          <p:nvPr>
            <p:ph type="title"/>
          </p:nvPr>
        </p:nvSpPr>
        <p:spPr>
          <a:xfrm>
            <a:off x="0" y="92984"/>
            <a:ext cx="9144000" cy="690788"/>
          </a:xfrm>
        </p:spPr>
        <p:txBody>
          <a:bodyPr>
            <a:normAutofit fontScale="90000"/>
          </a:bodyPr>
          <a:lstStyle/>
          <a:p>
            <a:pPr algn="ct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農水省農畜水産物</a:t>
            </a:r>
            <a:r>
              <a:rPr kumimoji="1" lang="en-US" altLang="ja-JP" sz="3600" dirty="0">
                <a:solidFill>
                  <a:srgbClr val="FF0000"/>
                </a:solidFill>
                <a:latin typeface="HGP創英角ﾎﾟｯﾌﾟ体" panose="040B0A00000000000000" pitchFamily="50" charset="-128"/>
                <a:ea typeface="HGP創英角ﾎﾟｯﾌﾟ体" panose="040B0A00000000000000" pitchFamily="50" charset="-128"/>
              </a:rPr>
              <a:t>PFAS</a:t>
            </a: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実態調査結果（</a:t>
            </a:r>
            <a:r>
              <a:rPr kumimoji="1" lang="en-US" altLang="ja-JP" sz="3600" dirty="0">
                <a:solidFill>
                  <a:srgbClr val="FF0000"/>
                </a:solidFill>
                <a:latin typeface="HGP創英角ﾎﾟｯﾌﾟ体" panose="040B0A00000000000000" pitchFamily="50" charset="-128"/>
                <a:ea typeface="HGP創英角ﾎﾟｯﾌﾟ体" panose="040B0A00000000000000" pitchFamily="50" charset="-128"/>
              </a:rPr>
              <a:t>PFOS)</a:t>
            </a:r>
            <a:endPar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4" name="図 3" descr="グラフ, 箱ひげ図&#10;&#10;AI 生成コンテンツは誤りを含む可能性があります。">
            <a:extLst>
              <a:ext uri="{FF2B5EF4-FFF2-40B4-BE49-F238E27FC236}">
                <a16:creationId xmlns:a16="http://schemas.microsoft.com/office/drawing/2014/main" id="{FF374450-AF91-8A4B-C05B-036918F699C4}"/>
              </a:ext>
            </a:extLst>
          </p:cNvPr>
          <p:cNvPicPr>
            <a:picLocks noChangeAspect="1"/>
          </p:cNvPicPr>
          <p:nvPr/>
        </p:nvPicPr>
        <p:blipFill>
          <a:blip r:embed="rId2"/>
          <a:stretch>
            <a:fillRect/>
          </a:stretch>
        </p:blipFill>
        <p:spPr>
          <a:xfrm>
            <a:off x="-87086" y="617638"/>
            <a:ext cx="9144000" cy="6240362"/>
          </a:xfrm>
          <a:prstGeom prst="rect">
            <a:avLst/>
          </a:prstGeom>
        </p:spPr>
      </p:pic>
      <p:sp>
        <p:nvSpPr>
          <p:cNvPr id="5" name="吹き出し: 四角形 4">
            <a:extLst>
              <a:ext uri="{FF2B5EF4-FFF2-40B4-BE49-F238E27FC236}">
                <a16:creationId xmlns:a16="http://schemas.microsoft.com/office/drawing/2014/main" id="{B9D668B2-0BBE-6BC7-CD32-B1AF434CDC0F}"/>
              </a:ext>
            </a:extLst>
          </p:cNvPr>
          <p:cNvSpPr/>
          <p:nvPr/>
        </p:nvSpPr>
        <p:spPr>
          <a:xfrm>
            <a:off x="6672943" y="772886"/>
            <a:ext cx="957943" cy="467303"/>
          </a:xfrm>
          <a:prstGeom prst="wedgeRectCallout">
            <a:avLst>
              <a:gd name="adj1" fmla="val 104167"/>
              <a:gd name="adj2" fmla="val -724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A2E8C12-0450-789A-217E-FF89E9422C70}"/>
              </a:ext>
            </a:extLst>
          </p:cNvPr>
          <p:cNvSpPr txBox="1"/>
          <p:nvPr/>
        </p:nvSpPr>
        <p:spPr>
          <a:xfrm>
            <a:off x="6738256" y="821871"/>
            <a:ext cx="827315" cy="369332"/>
          </a:xfrm>
          <a:prstGeom prst="rect">
            <a:avLst/>
          </a:prstGeom>
          <a:noFill/>
        </p:spPr>
        <p:txBody>
          <a:bodyPr wrap="square" rtlCol="0">
            <a:spAutoFit/>
          </a:bodyPr>
          <a:lstStyle/>
          <a:p>
            <a:pPr algn="ctr"/>
            <a:r>
              <a:rPr kumimoji="1" lang="ja-JP" altLang="en-US" dirty="0">
                <a:solidFill>
                  <a:srgbClr val="FF0000"/>
                </a:solidFill>
                <a:latin typeface="ＭＳ Ｐゴシック" panose="020B0600070205080204" pitchFamily="50" charset="-128"/>
                <a:ea typeface="ＭＳ Ｐゴシック" panose="020B0600070205080204" pitchFamily="50" charset="-128"/>
              </a:rPr>
              <a:t>アユ</a:t>
            </a:r>
          </a:p>
        </p:txBody>
      </p:sp>
      <p:sp>
        <p:nvSpPr>
          <p:cNvPr id="7" name="テキスト ボックス 6">
            <a:extLst>
              <a:ext uri="{FF2B5EF4-FFF2-40B4-BE49-F238E27FC236}">
                <a16:creationId xmlns:a16="http://schemas.microsoft.com/office/drawing/2014/main" id="{BFFC0A41-E471-B2BA-4C7D-95B1256D59E9}"/>
              </a:ext>
            </a:extLst>
          </p:cNvPr>
          <p:cNvSpPr txBox="1"/>
          <p:nvPr/>
        </p:nvSpPr>
        <p:spPr>
          <a:xfrm>
            <a:off x="7859486" y="598714"/>
            <a:ext cx="1132114" cy="369332"/>
          </a:xfrm>
          <a:prstGeom prst="rect">
            <a:avLst/>
          </a:prstGeom>
          <a:noFill/>
        </p:spPr>
        <p:txBody>
          <a:bodyPr wrap="square" rtlCol="0">
            <a:spAutoFit/>
          </a:bodyPr>
          <a:lstStyle/>
          <a:p>
            <a:r>
              <a:rPr kumimoji="1" lang="en-US" altLang="ja-JP" dirty="0">
                <a:solidFill>
                  <a:srgbClr val="FF0000"/>
                </a:solidFill>
              </a:rPr>
              <a:t>70,000</a:t>
            </a:r>
            <a:endParaRPr kumimoji="1" lang="ja-JP" altLang="en-US" dirty="0">
              <a:solidFill>
                <a:srgbClr val="FF0000"/>
              </a:solidFill>
            </a:endParaRPr>
          </a:p>
        </p:txBody>
      </p:sp>
    </p:spTree>
    <p:extLst>
      <p:ext uri="{BB962C8B-B14F-4D97-AF65-F5344CB8AC3E}">
        <p14:creationId xmlns:p14="http://schemas.microsoft.com/office/powerpoint/2010/main" val="2679289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DAE73B-9861-EFCE-1A39-278E6E342DE4}"/>
              </a:ext>
            </a:extLst>
          </p:cNvPr>
          <p:cNvSpPr>
            <a:spLocks noGrp="1"/>
          </p:cNvSpPr>
          <p:nvPr>
            <p:ph type="title"/>
          </p:nvPr>
        </p:nvSpPr>
        <p:spPr>
          <a:xfrm>
            <a:off x="0" y="1"/>
            <a:ext cx="9144000" cy="674914"/>
          </a:xfrm>
        </p:spPr>
        <p:txBody>
          <a:bodyPr>
            <a:normAutofit fontScale="90000"/>
          </a:bodyPr>
          <a:lstStyle/>
          <a:p>
            <a:pPr algn="ct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農水省農畜水産物</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実態調査結果（</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PFOA)</a:t>
            </a:r>
            <a:endParaRPr kumimoji="1" lang="ja-JP" altLang="en-US" sz="3600" dirty="0"/>
          </a:p>
        </p:txBody>
      </p:sp>
      <p:pic>
        <p:nvPicPr>
          <p:cNvPr id="4" name="図 3" descr="グラフ, 箱ひげ図&#10;&#10;AI 生成コンテンツは誤りを含む可能性があります。">
            <a:extLst>
              <a:ext uri="{FF2B5EF4-FFF2-40B4-BE49-F238E27FC236}">
                <a16:creationId xmlns:a16="http://schemas.microsoft.com/office/drawing/2014/main" id="{F3FA78DF-D466-91F0-62BC-CEB7008FEC09}"/>
              </a:ext>
            </a:extLst>
          </p:cNvPr>
          <p:cNvPicPr>
            <a:picLocks noChangeAspect="1"/>
          </p:cNvPicPr>
          <p:nvPr/>
        </p:nvPicPr>
        <p:blipFill>
          <a:blip r:embed="rId2"/>
          <a:stretch>
            <a:fillRect/>
          </a:stretch>
        </p:blipFill>
        <p:spPr>
          <a:xfrm>
            <a:off x="0" y="805543"/>
            <a:ext cx="9144000" cy="6052457"/>
          </a:xfrm>
          <a:prstGeom prst="rect">
            <a:avLst/>
          </a:prstGeom>
        </p:spPr>
      </p:pic>
    </p:spTree>
    <p:extLst>
      <p:ext uri="{BB962C8B-B14F-4D97-AF65-F5344CB8AC3E}">
        <p14:creationId xmlns:p14="http://schemas.microsoft.com/office/powerpoint/2010/main" val="341400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CB3AC7-D319-EADC-9FB5-7A563F6041E1}"/>
              </a:ext>
            </a:extLst>
          </p:cNvPr>
          <p:cNvSpPr>
            <a:spLocks noGrp="1"/>
          </p:cNvSpPr>
          <p:nvPr>
            <p:ph type="title"/>
          </p:nvPr>
        </p:nvSpPr>
        <p:spPr>
          <a:xfrm>
            <a:off x="0" y="18256"/>
            <a:ext cx="9144000" cy="841716"/>
          </a:xfrm>
        </p:spPr>
        <p:txBody>
          <a:bodyPr/>
          <a:lstStyle/>
          <a:p>
            <a:pPr algn="ct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自己紹介</a:t>
            </a:r>
          </a:p>
        </p:txBody>
      </p:sp>
      <p:sp>
        <p:nvSpPr>
          <p:cNvPr id="3" name="コンテンツ プレースホルダー 2">
            <a:extLst>
              <a:ext uri="{FF2B5EF4-FFF2-40B4-BE49-F238E27FC236}">
                <a16:creationId xmlns:a16="http://schemas.microsoft.com/office/drawing/2014/main" id="{4304C05A-C507-ADBA-2032-BF3D2889F631}"/>
              </a:ext>
            </a:extLst>
          </p:cNvPr>
          <p:cNvSpPr>
            <a:spLocks noGrp="1"/>
          </p:cNvSpPr>
          <p:nvPr>
            <p:ph idx="1"/>
          </p:nvPr>
        </p:nvSpPr>
        <p:spPr>
          <a:xfrm>
            <a:off x="-1" y="859972"/>
            <a:ext cx="9143999" cy="5979772"/>
          </a:xfrm>
        </p:spPr>
        <p:txBody>
          <a:bodyPr>
            <a:normAutofit lnSpcReduction="10000"/>
          </a:bodyPr>
          <a:lstStyle/>
          <a:p>
            <a:pPr>
              <a:buFont typeface="Wingdings" panose="05000000000000000000" pitchFamily="2" charset="2"/>
              <a:buChar char="Ø"/>
            </a:pPr>
            <a:r>
              <a:rPr kumimoji="1" lang="ja-JP" altLang="en-US" dirty="0">
                <a:latin typeface="ＤＦ平成明朝体W7" panose="02020709000000000000" pitchFamily="17" charset="-128"/>
                <a:ea typeface="ＤＦ平成明朝体W7" panose="02020709000000000000" pitchFamily="17" charset="-128"/>
              </a:rPr>
              <a:t>１９４６年　茨城県生まれ：後に霞ヶ浦の水問題に関心</a:t>
            </a:r>
            <a:endParaRPr kumimoji="1" lang="en-US" altLang="ja-JP"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ja-JP" altLang="en-US" dirty="0">
                <a:latin typeface="ＤＦ平成明朝体W7" panose="02020709000000000000" pitchFamily="17" charset="-128"/>
                <a:ea typeface="ＤＦ平成明朝体W7" panose="02020709000000000000" pitchFamily="17" charset="-128"/>
              </a:rPr>
              <a:t>幼少期を広島で育ち、小学高学年から東京へ：原爆教育と清らかで澄んだ川での遊び⇒原発･核への関わりと公害・環境問題への取り組みの原点</a:t>
            </a:r>
            <a:endParaRPr lang="en-US" altLang="ja-JP"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ja-JP" altLang="en-US" dirty="0">
                <a:latin typeface="ＤＦ平成明朝体W7" panose="02020709000000000000" pitchFamily="17" charset="-128"/>
                <a:ea typeface="ＤＦ平成明朝体W7" panose="02020709000000000000" pitchFamily="17" charset="-128"/>
              </a:rPr>
              <a:t>東京都立小石川高校を出て早稲田大学理工学部応用化学科卒：水銀垂れ流しの研究生活から水俣病との関わり</a:t>
            </a:r>
            <a:endParaRPr lang="en-US" altLang="ja-JP"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ja-JP" altLang="en-US" dirty="0">
                <a:latin typeface="ＤＦ平成明朝体W7" panose="02020709000000000000" pitchFamily="17" charset="-128"/>
                <a:ea typeface="ＤＦ平成明朝体W7" panose="02020709000000000000" pitchFamily="17" charset="-128"/>
              </a:rPr>
              <a:t>１９７２年から４０年間、東京都環境局で環境行政に従事：練馬区光化学スモッグ事件、日本化学工業六価クロム事件、ごみ焼却によるダイオキシン問題</a:t>
            </a:r>
            <a:endParaRPr lang="en-US" altLang="ja-JP"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ja-JP" altLang="en-US" dirty="0">
                <a:latin typeface="ＤＦ平成明朝体W7" panose="02020709000000000000" pitchFamily="17" charset="-128"/>
                <a:ea typeface="ＤＦ平成明朝体W7" panose="02020709000000000000" pitchFamily="17" charset="-128"/>
              </a:rPr>
              <a:t>２０１２年から１０年間、東京都高圧ガス保安協会に勤務：半導体工場における高圧ガス・有毒ガス問題</a:t>
            </a:r>
            <a:endParaRPr kumimoji="1" lang="en-US" altLang="ja-JP"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ja-JP" altLang="en-US" dirty="0">
                <a:latin typeface="ＤＦ平成明朝体W7" panose="02020709000000000000" pitchFamily="17" charset="-128"/>
                <a:ea typeface="ＤＦ平成明朝体W7" panose="02020709000000000000" pitchFamily="17" charset="-128"/>
              </a:rPr>
              <a:t>現在は後期高齢者の仲間入りで完全年金生活者となる</a:t>
            </a:r>
            <a:endParaRPr kumimoji="1" lang="en-US" altLang="ja-JP"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ja-JP" altLang="en-US" dirty="0">
                <a:latin typeface="ＤＦ平成明朝体W7" panose="02020709000000000000" pitchFamily="17" charset="-128"/>
                <a:ea typeface="ＤＦ平成明朝体W7" panose="02020709000000000000" pitchFamily="17" charset="-128"/>
              </a:rPr>
              <a:t>学生時代から公害問題に関わって早や半世紀！</a:t>
            </a:r>
          </a:p>
        </p:txBody>
      </p:sp>
    </p:spTree>
    <p:extLst>
      <p:ext uri="{BB962C8B-B14F-4D97-AF65-F5344CB8AC3E}">
        <p14:creationId xmlns:p14="http://schemas.microsoft.com/office/powerpoint/2010/main" val="597683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E7997B-9D99-4C9F-57B6-23C5F6DF4987}"/>
              </a:ext>
            </a:extLst>
          </p:cNvPr>
          <p:cNvSpPr>
            <a:spLocks noGrp="1"/>
          </p:cNvSpPr>
          <p:nvPr>
            <p:ph type="title"/>
          </p:nvPr>
        </p:nvSpPr>
        <p:spPr>
          <a:xfrm>
            <a:off x="0" y="18255"/>
            <a:ext cx="9144000" cy="819945"/>
          </a:xfrm>
        </p:spPr>
        <p:txBody>
          <a:bodyPr>
            <a:normAutofit/>
          </a:bodyPr>
          <a:lstStyle/>
          <a:p>
            <a:pPr algn="ct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新聞記事に拾う魚類汚染の実態</a:t>
            </a:r>
          </a:p>
        </p:txBody>
      </p:sp>
      <p:sp>
        <p:nvSpPr>
          <p:cNvPr id="3" name="コンテンツ プレースホルダー 2">
            <a:extLst>
              <a:ext uri="{FF2B5EF4-FFF2-40B4-BE49-F238E27FC236}">
                <a16:creationId xmlns:a16="http://schemas.microsoft.com/office/drawing/2014/main" id="{1ACD760C-CCB6-7C40-576E-C7E3D5F1578D}"/>
              </a:ext>
            </a:extLst>
          </p:cNvPr>
          <p:cNvSpPr>
            <a:spLocks noGrp="1"/>
          </p:cNvSpPr>
          <p:nvPr>
            <p:ph idx="1"/>
          </p:nvPr>
        </p:nvSpPr>
        <p:spPr>
          <a:xfrm>
            <a:off x="0" y="838200"/>
            <a:ext cx="9144000" cy="6001545"/>
          </a:xfrm>
        </p:spPr>
        <p:txBody>
          <a:bodyPr/>
          <a:lstStyle/>
          <a:p>
            <a:pPr marL="0" indent="0">
              <a:buNone/>
            </a:pPr>
            <a:r>
              <a:rPr lang="ja-JP" altLang="en-US" b="1" dirty="0"/>
              <a:t>ＰＦＡＳを追う　相模原の河川汚染　本紙・京大調査　魚から平均濃度の</a:t>
            </a:r>
            <a:r>
              <a:rPr lang="ja-JP" altLang="en-US" b="1" u="sng" dirty="0"/>
              <a:t>３４０倍</a:t>
            </a:r>
            <a:r>
              <a:rPr lang="ja-JP" altLang="en-US" b="1" dirty="0"/>
              <a:t>　週８グラム摂取　健康リスク</a:t>
            </a:r>
            <a:r>
              <a:rPr lang="ja-JP" altLang="en-US" dirty="0"/>
              <a:t>　　　　　　　　　　　　　　　</a:t>
            </a:r>
            <a:r>
              <a:rPr lang="en-US" altLang="ja-JP" sz="2000" dirty="0">
                <a:latin typeface="ＤＦ平成明朝体W7" panose="02020709000000000000" pitchFamily="17" charset="-128"/>
                <a:ea typeface="ＤＦ平成明朝体W7" panose="02020709000000000000" pitchFamily="17" charset="-128"/>
              </a:rPr>
              <a:t>2024.01.12</a:t>
            </a:r>
            <a:r>
              <a:rPr lang="ja-JP" altLang="en-US" sz="2000" dirty="0">
                <a:latin typeface="ＤＦ平成明朝体W7" panose="02020709000000000000" pitchFamily="17" charset="-128"/>
                <a:ea typeface="ＤＦ平成明朝体W7" panose="02020709000000000000" pitchFamily="17" charset="-128"/>
              </a:rPr>
              <a:t>　東京新聞朝刊</a:t>
            </a:r>
            <a:endParaRPr lang="en-US" altLang="ja-JP" dirty="0">
              <a:latin typeface="ＤＦ平成明朝体W7" panose="02020709000000000000" pitchFamily="17" charset="-128"/>
              <a:ea typeface="ＤＦ平成明朝体W7" panose="02020709000000000000" pitchFamily="17" charset="-128"/>
            </a:endParaRPr>
          </a:p>
          <a:p>
            <a:pPr marL="0" indent="0">
              <a:buNone/>
            </a:pPr>
            <a:r>
              <a:rPr lang="ja-JP" altLang="en-US" dirty="0"/>
              <a:t>　</a:t>
            </a:r>
            <a:r>
              <a:rPr lang="ja-JP" altLang="en-US" sz="2400" dirty="0">
                <a:latin typeface="ＤＦ平成明朝体W7" panose="02020709000000000000" pitchFamily="17" charset="-128"/>
                <a:ea typeface="ＤＦ平成明朝体W7" panose="02020709000000000000" pitchFamily="17" charset="-128"/>
              </a:rPr>
              <a:t>相模原市東部の河川や地下水が発がん性の疑われる有機フッ素化合物（ＰＦＡＳ（ピーファス））で汚染されている問題で、本紙は京都大の原田浩二准教授（環境衛生学）と共同で、市内の道保川に生息する魚などに含まれるＰＦＡＳの濃度を調査した。濃度が最も高い魚は全国平均の約</a:t>
            </a:r>
            <a:r>
              <a:rPr lang="ja-JP" altLang="en-US" sz="2400" b="1" u="sng" dirty="0">
                <a:latin typeface="ＤＦ平成明朝体W7" panose="02020709000000000000" pitchFamily="17" charset="-128"/>
                <a:ea typeface="ＤＦ平成明朝体W7" panose="02020709000000000000" pitchFamily="17" charset="-128"/>
              </a:rPr>
              <a:t>３４０倍</a:t>
            </a:r>
            <a:r>
              <a:rPr lang="ja-JP" altLang="en-US" sz="2400" dirty="0">
                <a:latin typeface="ＤＦ平成明朝体W7" panose="02020709000000000000" pitchFamily="17" charset="-128"/>
                <a:ea typeface="ＤＦ平成明朝体W7" panose="02020709000000000000" pitchFamily="17" charset="-128"/>
              </a:rPr>
              <a:t>に相当。欧州の指標では、体重５０キロの人が身の部分を１週間に８グラム以上摂取した場合に「健康リスクの恐れがある」とされる数値だった。最も高濃度だったのは、いずれもカワムツで肝臓が１キロ当たり１４万ナノグラム（ナノは１０億分の１）。（松島京太）</a:t>
            </a:r>
            <a:endParaRPr lang="en-US" altLang="ja-JP" sz="2400" dirty="0">
              <a:latin typeface="ＤＦ平成明朝体W7" panose="02020709000000000000" pitchFamily="17" charset="-128"/>
              <a:ea typeface="ＤＦ平成明朝体W7" panose="02020709000000000000" pitchFamily="17" charset="-128"/>
            </a:endParaRPr>
          </a:p>
          <a:p>
            <a:pPr marL="0" indent="0">
              <a:buNone/>
            </a:pPr>
            <a:r>
              <a:rPr lang="ja-JP" altLang="en-US" dirty="0">
                <a:latin typeface="ＤＦ平成明朝体W7" panose="02020709000000000000" pitchFamily="17" charset="-128"/>
                <a:ea typeface="ＤＦ平成明朝体W7" panose="02020709000000000000" pitchFamily="17" charset="-128"/>
              </a:rPr>
              <a:t>原田浩二氏コメント：汚染源は特定されていないが、化学工場で</a:t>
            </a:r>
            <a:r>
              <a:rPr lang="en-US" altLang="ja-JP" dirty="0">
                <a:latin typeface="ＤＦ平成明朝体W7" panose="02020709000000000000" pitchFamily="17" charset="-128"/>
                <a:ea typeface="ＤＦ平成明朝体W7" panose="02020709000000000000" pitchFamily="17" charset="-128"/>
              </a:rPr>
              <a:t>PFAS</a:t>
            </a:r>
            <a:r>
              <a:rPr lang="ja-JP" altLang="en-US" dirty="0">
                <a:latin typeface="ＤＦ平成明朝体W7" panose="02020709000000000000" pitchFamily="17" charset="-128"/>
                <a:ea typeface="ＤＦ平成明朝体W7" panose="02020709000000000000" pitchFamily="17" charset="-128"/>
              </a:rPr>
              <a:t>製造工場の</a:t>
            </a:r>
            <a:r>
              <a:rPr lang="en-US" altLang="ja-JP" dirty="0">
                <a:latin typeface="ＤＦ平成明朝体W7" panose="02020709000000000000" pitchFamily="17" charset="-128"/>
                <a:ea typeface="ＤＦ平成明朝体W7" panose="02020709000000000000" pitchFamily="17" charset="-128"/>
              </a:rPr>
              <a:t>3M</a:t>
            </a:r>
            <a:r>
              <a:rPr lang="ja-JP" altLang="en-US" dirty="0">
                <a:latin typeface="ＤＦ平成明朝体W7" panose="02020709000000000000" pitchFamily="17" charset="-128"/>
                <a:ea typeface="ＤＦ平成明朝体W7" panose="02020709000000000000" pitchFamily="17" charset="-128"/>
              </a:rPr>
              <a:t>ジャパンが疑われている。</a:t>
            </a:r>
            <a:endParaRPr lang="en-US" altLang="ja-JP" dirty="0">
              <a:latin typeface="ＤＦ平成明朝体W7" panose="02020709000000000000" pitchFamily="17" charset="-128"/>
              <a:ea typeface="ＤＦ平成明朝体W7" panose="02020709000000000000" pitchFamily="17" charset="-128"/>
            </a:endParaRPr>
          </a:p>
          <a:p>
            <a:pPr marL="0" indent="0">
              <a:buNone/>
            </a:pPr>
            <a:endParaRPr kumimoji="1" lang="ja-JP" altLang="en-US" dirty="0">
              <a:latin typeface="ＤＦ平成明朝体W7" panose="02020709000000000000" pitchFamily="17" charset="-128"/>
              <a:ea typeface="ＤＦ平成明朝体W7" panose="02020709000000000000" pitchFamily="17" charset="-128"/>
            </a:endParaRPr>
          </a:p>
        </p:txBody>
      </p:sp>
    </p:spTree>
    <p:extLst>
      <p:ext uri="{BB962C8B-B14F-4D97-AF65-F5344CB8AC3E}">
        <p14:creationId xmlns:p14="http://schemas.microsoft.com/office/powerpoint/2010/main" val="1607178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ダイアグラム&#10;&#10;AI 生成コンテンツは誤りを含む可能性があります。">
            <a:extLst>
              <a:ext uri="{FF2B5EF4-FFF2-40B4-BE49-F238E27FC236}">
                <a16:creationId xmlns:a16="http://schemas.microsoft.com/office/drawing/2014/main" id="{7D049881-394A-9214-3BB0-7545E22D2856}"/>
              </a:ext>
            </a:extLst>
          </p:cNvPr>
          <p:cNvPicPr>
            <a:picLocks noChangeAspect="1"/>
          </p:cNvPicPr>
          <p:nvPr/>
        </p:nvPicPr>
        <p:blipFill>
          <a:blip r:embed="rId2"/>
          <a:stretch>
            <a:fillRect/>
          </a:stretch>
        </p:blipFill>
        <p:spPr>
          <a:xfrm>
            <a:off x="0" y="1"/>
            <a:ext cx="9144000" cy="6858000"/>
          </a:xfrm>
          <a:prstGeom prst="rect">
            <a:avLst/>
          </a:prstGeom>
        </p:spPr>
      </p:pic>
      <p:sp>
        <p:nvSpPr>
          <p:cNvPr id="11" name="正方形/長方形 10">
            <a:extLst>
              <a:ext uri="{FF2B5EF4-FFF2-40B4-BE49-F238E27FC236}">
                <a16:creationId xmlns:a16="http://schemas.microsoft.com/office/drawing/2014/main" id="{E63FEA0A-D5DA-8F60-9035-5CAF576AB991}"/>
              </a:ext>
            </a:extLst>
          </p:cNvPr>
          <p:cNvSpPr/>
          <p:nvPr/>
        </p:nvSpPr>
        <p:spPr>
          <a:xfrm>
            <a:off x="7728857" y="0"/>
            <a:ext cx="1415143" cy="1741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972A246-FE4F-91FF-1F1B-4170DA54DE7D}"/>
              </a:ext>
            </a:extLst>
          </p:cNvPr>
          <p:cNvSpPr txBox="1"/>
          <p:nvPr/>
        </p:nvSpPr>
        <p:spPr>
          <a:xfrm>
            <a:off x="5431971" y="6422571"/>
            <a:ext cx="3712029" cy="369332"/>
          </a:xfrm>
          <a:prstGeom prst="rect">
            <a:avLst/>
          </a:prstGeom>
          <a:noFill/>
        </p:spPr>
        <p:txBody>
          <a:bodyPr wrap="square" rtlCol="0">
            <a:spAutoFit/>
          </a:bodyPr>
          <a:lstStyle/>
          <a:p>
            <a:pPr algn="ctr"/>
            <a:r>
              <a:rPr kumimoji="1" lang="ja-JP" altLang="en-US" dirty="0">
                <a:latin typeface="ＭＳ Ｐゴシック" panose="020B0600070205080204" pitchFamily="50" charset="-128"/>
                <a:ea typeface="ＭＳ Ｐゴシック" panose="020B0600070205080204" pitchFamily="50" charset="-128"/>
              </a:rPr>
              <a:t>出典：原田浩二氏資料</a:t>
            </a:r>
          </a:p>
        </p:txBody>
      </p:sp>
    </p:spTree>
    <p:extLst>
      <p:ext uri="{BB962C8B-B14F-4D97-AF65-F5344CB8AC3E}">
        <p14:creationId xmlns:p14="http://schemas.microsoft.com/office/powerpoint/2010/main" val="2993000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EE178-5762-C9A4-98A2-994EFFBFEC4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1109229-7AFC-4D31-E1F8-B43C5A85C32F}"/>
              </a:ext>
            </a:extLst>
          </p:cNvPr>
          <p:cNvSpPr>
            <a:spLocks noGrp="1"/>
          </p:cNvSpPr>
          <p:nvPr>
            <p:ph type="title"/>
          </p:nvPr>
        </p:nvSpPr>
        <p:spPr>
          <a:xfrm>
            <a:off x="0" y="1"/>
            <a:ext cx="9144000" cy="772886"/>
          </a:xfrm>
        </p:spPr>
        <p:txBody>
          <a:bodyPr>
            <a:normAutofit/>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汚染はどこまですすんでいるの？⑤</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コンテンツ プレースホルダー 3">
            <a:extLst>
              <a:ext uri="{FF2B5EF4-FFF2-40B4-BE49-F238E27FC236}">
                <a16:creationId xmlns:a16="http://schemas.microsoft.com/office/drawing/2014/main" id="{CCBC1501-C805-8142-411B-3562348A17C5}"/>
              </a:ext>
            </a:extLst>
          </p:cNvPr>
          <p:cNvSpPr>
            <a:spLocks noGrp="1"/>
          </p:cNvSpPr>
          <p:nvPr>
            <p:ph idx="1"/>
          </p:nvPr>
        </p:nvSpPr>
        <p:spPr>
          <a:xfrm>
            <a:off x="-1" y="772887"/>
            <a:ext cx="9143999" cy="6085112"/>
          </a:xfrm>
        </p:spPr>
        <p:txBody>
          <a:bodyPr>
            <a:normAutofit/>
          </a:bodyPr>
          <a:lstStyle/>
          <a:p>
            <a:pPr marL="0" indent="0">
              <a:buNone/>
            </a:pPr>
            <a:r>
              <a:rPr lang="en-US" altLang="ja-JP" sz="3600" dirty="0">
                <a:solidFill>
                  <a:srgbClr val="7030A0"/>
                </a:solidFill>
                <a:latin typeface="ＤＦ平成明朝体W7" panose="02020709000000000000" pitchFamily="17" charset="-128"/>
                <a:ea typeface="ＤＦ平成明朝体W7" panose="02020709000000000000" pitchFamily="17" charset="-128"/>
              </a:rPr>
              <a:t>【</a:t>
            </a:r>
            <a:r>
              <a:rPr lang="ja-JP" altLang="en-US" sz="3600" dirty="0">
                <a:solidFill>
                  <a:srgbClr val="7030A0"/>
                </a:solidFill>
                <a:latin typeface="ＤＦ平成明朝体W7" panose="02020709000000000000" pitchFamily="17" charset="-128"/>
                <a:ea typeface="ＤＦ平成明朝体W7" panose="02020709000000000000" pitchFamily="17" charset="-128"/>
              </a:rPr>
              <a:t>人体への汚染</a:t>
            </a:r>
            <a:r>
              <a:rPr lang="en-US" altLang="ja-JP" sz="3600" dirty="0">
                <a:solidFill>
                  <a:srgbClr val="7030A0"/>
                </a:solidFill>
                <a:latin typeface="ＤＦ平成明朝体W7" panose="02020709000000000000" pitchFamily="17" charset="-128"/>
                <a:ea typeface="ＤＦ平成明朝体W7" panose="02020709000000000000" pitchFamily="17" charset="-128"/>
              </a:rPr>
              <a:t>】</a:t>
            </a:r>
            <a:r>
              <a:rPr lang="ja-JP" altLang="en-US" sz="3600" dirty="0">
                <a:latin typeface="ＤＦ平成明朝体W7" panose="02020709000000000000" pitchFamily="17" charset="-128"/>
                <a:ea typeface="ＤＦ平成明朝体W7" panose="02020709000000000000" pitchFamily="17" charset="-128"/>
              </a:rPr>
              <a:t>沖縄県内や東京都多摩地域における血液中の</a:t>
            </a:r>
            <a:r>
              <a:rPr lang="en-US" altLang="ja-JP" sz="3600" dirty="0">
                <a:latin typeface="ＤＦ平成明朝体W7" panose="02020709000000000000" pitchFamily="17" charset="-128"/>
                <a:ea typeface="ＤＦ平成明朝体W7" panose="02020709000000000000" pitchFamily="17" charset="-128"/>
              </a:rPr>
              <a:t>PFAS</a:t>
            </a:r>
            <a:r>
              <a:rPr lang="ja-JP" altLang="en-US" sz="3600" dirty="0">
                <a:latin typeface="ＤＦ平成明朝体W7" panose="02020709000000000000" pitchFamily="17" charset="-128"/>
                <a:ea typeface="ＤＦ平成明朝体W7" panose="02020709000000000000" pitchFamily="17" charset="-128"/>
              </a:rPr>
              <a:t>濃度の調査結果では、全米科学工学医学アカデミーが決めている血中濃度の基準値を超えているケースが多々見られます。</a:t>
            </a:r>
            <a:endParaRPr lang="ja-JP" altLang="en-US" dirty="0"/>
          </a:p>
        </p:txBody>
      </p:sp>
      <p:sp>
        <p:nvSpPr>
          <p:cNvPr id="3" name="四角形: 角を丸くする 2">
            <a:extLst>
              <a:ext uri="{FF2B5EF4-FFF2-40B4-BE49-F238E27FC236}">
                <a16:creationId xmlns:a16="http://schemas.microsoft.com/office/drawing/2014/main" id="{CDAB168B-C038-BEE8-A39A-269462217DD7}"/>
              </a:ext>
            </a:extLst>
          </p:cNvPr>
          <p:cNvSpPr/>
          <p:nvPr/>
        </p:nvSpPr>
        <p:spPr>
          <a:xfrm>
            <a:off x="0" y="3320143"/>
            <a:ext cx="9143998" cy="322217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ＤＦ平成明朝体W7" panose="02020709000000000000" pitchFamily="17" charset="-128"/>
                <a:ea typeface="ＤＦ平成明朝体W7" panose="02020709000000000000" pitchFamily="17" charset="-128"/>
              </a:rPr>
              <a:t>【</a:t>
            </a:r>
            <a:r>
              <a:rPr kumimoji="1" lang="ja-JP" altLang="en-US" sz="2400" dirty="0">
                <a:solidFill>
                  <a:schemeClr val="tx1"/>
                </a:solidFill>
                <a:latin typeface="ＤＦ平成明朝体W7" panose="02020709000000000000" pitchFamily="17" charset="-128"/>
                <a:ea typeface="ＤＦ平成明朝体W7" panose="02020709000000000000" pitchFamily="17" charset="-128"/>
              </a:rPr>
              <a:t>血中濃度の基準</a:t>
            </a:r>
            <a:r>
              <a:rPr kumimoji="1" lang="en-US" altLang="ja-JP" sz="2400" dirty="0">
                <a:solidFill>
                  <a:schemeClr val="tx1"/>
                </a:solidFill>
                <a:latin typeface="ＤＦ平成明朝体W7" panose="02020709000000000000" pitchFamily="17" charset="-128"/>
                <a:ea typeface="ＤＦ平成明朝体W7" panose="02020709000000000000" pitchFamily="17" charset="-128"/>
              </a:rPr>
              <a:t>】</a:t>
            </a:r>
          </a:p>
          <a:p>
            <a:r>
              <a:rPr kumimoji="1" lang="en-US" altLang="ja-JP" sz="2400" dirty="0">
                <a:solidFill>
                  <a:schemeClr val="tx1"/>
                </a:solidFill>
                <a:latin typeface="ＤＦ平成明朝体W7" panose="02020709000000000000" pitchFamily="17" charset="-128"/>
                <a:ea typeface="ＤＦ平成明朝体W7" panose="02020709000000000000" pitchFamily="17" charset="-128"/>
              </a:rPr>
              <a:t>7</a:t>
            </a:r>
            <a:r>
              <a:rPr kumimoji="1" lang="ja-JP" altLang="en-US" sz="2400" dirty="0">
                <a:solidFill>
                  <a:schemeClr val="tx1"/>
                </a:solidFill>
                <a:latin typeface="ＤＦ平成明朝体W7" panose="02020709000000000000" pitchFamily="17" charset="-128"/>
                <a:ea typeface="ＤＦ平成明朝体W7" panose="02020709000000000000" pitchFamily="17" charset="-128"/>
              </a:rPr>
              <a:t>種類の</a:t>
            </a:r>
            <a:r>
              <a:rPr kumimoji="1" lang="en-US" altLang="ja-JP" sz="2400" dirty="0">
                <a:solidFill>
                  <a:schemeClr val="tx1"/>
                </a:solidFill>
                <a:latin typeface="ＤＦ平成明朝体W7" panose="02020709000000000000" pitchFamily="17" charset="-128"/>
                <a:ea typeface="ＤＦ平成明朝体W7" panose="02020709000000000000" pitchFamily="17" charset="-128"/>
              </a:rPr>
              <a:t>PFAS</a:t>
            </a:r>
            <a:r>
              <a:rPr kumimoji="1" lang="ja-JP" altLang="en-US" sz="2400" dirty="0">
                <a:solidFill>
                  <a:schemeClr val="tx1"/>
                </a:solidFill>
                <a:latin typeface="ＤＦ平成明朝体W7" panose="02020709000000000000" pitchFamily="17" charset="-128"/>
                <a:ea typeface="ＤＦ平成明朝体W7" panose="02020709000000000000" pitchFamily="17" charset="-128"/>
              </a:rPr>
              <a:t>の合計値</a:t>
            </a:r>
            <a:endParaRPr kumimoji="1" lang="en-US" altLang="ja-JP" sz="2400" dirty="0">
              <a:solidFill>
                <a:schemeClr val="tx1"/>
              </a:solidFill>
              <a:latin typeface="ＤＦ平成明朝体W7" panose="02020709000000000000" pitchFamily="17" charset="-128"/>
              <a:ea typeface="ＤＦ平成明朝体W7" panose="02020709000000000000" pitchFamily="17" charset="-128"/>
            </a:endParaRPr>
          </a:p>
          <a:p>
            <a:r>
              <a:rPr kumimoji="1" lang="ja-JP" altLang="en-US" sz="2400" dirty="0">
                <a:solidFill>
                  <a:schemeClr val="tx1"/>
                </a:solidFill>
                <a:latin typeface="ＤＦ平成明朝体W7" panose="02020709000000000000" pitchFamily="17" charset="-128"/>
                <a:ea typeface="ＤＦ平成明朝体W7" panose="02020709000000000000" pitchFamily="17" charset="-128"/>
              </a:rPr>
              <a:t>・</a:t>
            </a:r>
            <a:r>
              <a:rPr kumimoji="1" lang="en-US" altLang="ja-JP" sz="2400" dirty="0">
                <a:solidFill>
                  <a:schemeClr val="tx1"/>
                </a:solidFill>
                <a:latin typeface="ＤＦ平成明朝体W7" panose="02020709000000000000" pitchFamily="17" charset="-128"/>
                <a:ea typeface="ＤＦ平成明朝体W7" panose="02020709000000000000" pitchFamily="17" charset="-128"/>
              </a:rPr>
              <a:t>2ng/mL</a:t>
            </a:r>
            <a:r>
              <a:rPr kumimoji="1" lang="ja-JP" altLang="en-US" sz="2400" dirty="0">
                <a:solidFill>
                  <a:schemeClr val="tx1"/>
                </a:solidFill>
                <a:latin typeface="ＤＦ平成明朝体W7" panose="02020709000000000000" pitchFamily="17" charset="-128"/>
                <a:ea typeface="ＤＦ平成明朝体W7" panose="02020709000000000000" pitchFamily="17" charset="-128"/>
              </a:rPr>
              <a:t>未満：健康影響はない</a:t>
            </a:r>
            <a:endParaRPr kumimoji="1" lang="en-US" altLang="ja-JP" sz="2400" dirty="0">
              <a:solidFill>
                <a:schemeClr val="tx1"/>
              </a:solidFill>
              <a:latin typeface="ＤＦ平成明朝体W7" panose="02020709000000000000" pitchFamily="17" charset="-128"/>
              <a:ea typeface="ＤＦ平成明朝体W7" panose="02020709000000000000" pitchFamily="17" charset="-128"/>
            </a:endParaRPr>
          </a:p>
          <a:p>
            <a:r>
              <a:rPr kumimoji="1" lang="ja-JP" altLang="en-US" sz="2400" dirty="0">
                <a:solidFill>
                  <a:schemeClr val="tx1"/>
                </a:solidFill>
                <a:latin typeface="ＤＦ平成明朝体W7" panose="02020709000000000000" pitchFamily="17" charset="-128"/>
                <a:ea typeface="ＤＦ平成明朝体W7" panose="02020709000000000000" pitchFamily="17" charset="-128"/>
              </a:rPr>
              <a:t>・</a:t>
            </a:r>
            <a:r>
              <a:rPr kumimoji="1" lang="en-US" altLang="ja-JP" sz="2400" dirty="0">
                <a:solidFill>
                  <a:schemeClr val="tx1"/>
                </a:solidFill>
                <a:latin typeface="ＤＦ平成明朝体W7" panose="02020709000000000000" pitchFamily="17" charset="-128"/>
                <a:ea typeface="ＤＦ平成明朝体W7" panose="02020709000000000000" pitchFamily="17" charset="-128"/>
              </a:rPr>
              <a:t>2ng/mL</a:t>
            </a:r>
            <a:r>
              <a:rPr kumimoji="1" lang="ja-JP" altLang="en-US" sz="2400" dirty="0">
                <a:solidFill>
                  <a:schemeClr val="tx1"/>
                </a:solidFill>
                <a:latin typeface="ＤＦ平成明朝体W7" panose="02020709000000000000" pitchFamily="17" charset="-128"/>
                <a:ea typeface="ＤＦ平成明朝体W7" panose="02020709000000000000" pitchFamily="17" charset="-128"/>
              </a:rPr>
              <a:t>以上～</a:t>
            </a:r>
            <a:r>
              <a:rPr kumimoji="1" lang="en-US" altLang="ja-JP" sz="2400" dirty="0">
                <a:solidFill>
                  <a:schemeClr val="tx1"/>
                </a:solidFill>
                <a:latin typeface="ＤＦ平成明朝体W7" panose="02020709000000000000" pitchFamily="17" charset="-128"/>
                <a:ea typeface="ＤＦ平成明朝体W7" panose="02020709000000000000" pitchFamily="17" charset="-128"/>
              </a:rPr>
              <a:t>20ng/mL</a:t>
            </a:r>
            <a:r>
              <a:rPr kumimoji="1" lang="ja-JP" altLang="en-US" sz="2400" dirty="0">
                <a:solidFill>
                  <a:schemeClr val="tx1"/>
                </a:solidFill>
                <a:latin typeface="ＤＦ平成明朝体W7" panose="02020709000000000000" pitchFamily="17" charset="-128"/>
                <a:ea typeface="ＤＦ平成明朝体W7" panose="02020709000000000000" pitchFamily="17" charset="-128"/>
              </a:rPr>
              <a:t>未満：</a:t>
            </a:r>
            <a:r>
              <a:rPr kumimoji="1" lang="ja-JP" altLang="en-US" sz="2400" dirty="0">
                <a:solidFill>
                  <a:srgbClr val="FF0000"/>
                </a:solidFill>
                <a:latin typeface="ＤＦ平成明朝体W7" panose="02020709000000000000" pitchFamily="17" charset="-128"/>
                <a:ea typeface="ＤＦ平成明朝体W7" panose="02020709000000000000" pitchFamily="17" charset="-128"/>
              </a:rPr>
              <a:t>感受性</a:t>
            </a:r>
            <a:r>
              <a:rPr kumimoji="1" lang="ja-JP" altLang="en-US" sz="2400" dirty="0">
                <a:solidFill>
                  <a:schemeClr val="tx1"/>
                </a:solidFill>
                <a:latin typeface="ＤＦ平成明朝体W7" panose="02020709000000000000" pitchFamily="17" charset="-128"/>
                <a:ea typeface="ＤＦ平成明朝体W7" panose="02020709000000000000" pitchFamily="17" charset="-128"/>
              </a:rPr>
              <a:t>の高い集団（妊婦など）では悪影響の可能性</a:t>
            </a:r>
            <a:endParaRPr kumimoji="1" lang="en-US" altLang="ja-JP" sz="2400" dirty="0">
              <a:solidFill>
                <a:schemeClr val="tx1"/>
              </a:solidFill>
              <a:latin typeface="ＤＦ平成明朝体W7" panose="02020709000000000000" pitchFamily="17" charset="-128"/>
              <a:ea typeface="ＤＦ平成明朝体W7" panose="02020709000000000000" pitchFamily="17" charset="-128"/>
            </a:endParaRPr>
          </a:p>
          <a:p>
            <a:r>
              <a:rPr kumimoji="1" lang="ja-JP" altLang="en-US" sz="2400" dirty="0">
                <a:solidFill>
                  <a:schemeClr val="tx1"/>
                </a:solidFill>
                <a:latin typeface="ＤＦ平成明朝体W7" panose="02020709000000000000" pitchFamily="17" charset="-128"/>
                <a:ea typeface="ＤＦ平成明朝体W7" panose="02020709000000000000" pitchFamily="17" charset="-128"/>
              </a:rPr>
              <a:t>・</a:t>
            </a:r>
            <a:r>
              <a:rPr kumimoji="1" lang="en-US" altLang="ja-JP" sz="2400" dirty="0">
                <a:solidFill>
                  <a:schemeClr val="tx1"/>
                </a:solidFill>
                <a:latin typeface="ＤＦ平成明朝体W7" panose="02020709000000000000" pitchFamily="17" charset="-128"/>
                <a:ea typeface="ＤＦ平成明朝体W7" panose="02020709000000000000" pitchFamily="17" charset="-128"/>
              </a:rPr>
              <a:t>20gn/mL</a:t>
            </a:r>
            <a:r>
              <a:rPr kumimoji="1" lang="ja-JP" altLang="en-US" sz="2400" dirty="0">
                <a:solidFill>
                  <a:schemeClr val="tx1"/>
                </a:solidFill>
                <a:latin typeface="ＤＦ平成明朝体W7" panose="02020709000000000000" pitchFamily="17" charset="-128"/>
                <a:ea typeface="ＤＦ平成明朝体W7" panose="02020709000000000000" pitchFamily="17" charset="-128"/>
              </a:rPr>
              <a:t>以上：脂質代謝異常の検査、甲状腺ホルモンの検査、腎がんなど兆候や症状の確認、精巣がんや潰瘍性大腸炎の症状の評価を勧める</a:t>
            </a:r>
          </a:p>
        </p:txBody>
      </p:sp>
    </p:spTree>
    <p:extLst>
      <p:ext uri="{BB962C8B-B14F-4D97-AF65-F5344CB8AC3E}">
        <p14:creationId xmlns:p14="http://schemas.microsoft.com/office/powerpoint/2010/main" val="1534649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ーブル&#10;&#10;AI 生成コンテンツは誤りを含む可能性があります。">
            <a:extLst>
              <a:ext uri="{FF2B5EF4-FFF2-40B4-BE49-F238E27FC236}">
                <a16:creationId xmlns:a16="http://schemas.microsoft.com/office/drawing/2014/main" id="{9BA66D64-4750-7C42-9BBD-65ECE5CCE328}"/>
              </a:ext>
            </a:extLst>
          </p:cNvPr>
          <p:cNvPicPr>
            <a:picLocks noChangeAspect="1"/>
          </p:cNvPicPr>
          <p:nvPr/>
        </p:nvPicPr>
        <p:blipFill>
          <a:blip r:embed="rId2"/>
          <a:stretch>
            <a:fillRect/>
          </a:stretch>
        </p:blipFill>
        <p:spPr>
          <a:xfrm>
            <a:off x="0" y="1113384"/>
            <a:ext cx="9144000" cy="5505129"/>
          </a:xfrm>
          <a:prstGeom prst="rect">
            <a:avLst/>
          </a:prstGeom>
        </p:spPr>
      </p:pic>
      <p:sp>
        <p:nvSpPr>
          <p:cNvPr id="8" name="テキスト ボックス 7">
            <a:extLst>
              <a:ext uri="{FF2B5EF4-FFF2-40B4-BE49-F238E27FC236}">
                <a16:creationId xmlns:a16="http://schemas.microsoft.com/office/drawing/2014/main" id="{DEC3E454-82A7-C3DD-1AEF-8E4AF36A2DDC}"/>
              </a:ext>
            </a:extLst>
          </p:cNvPr>
          <p:cNvSpPr txBox="1"/>
          <p:nvPr/>
        </p:nvSpPr>
        <p:spPr>
          <a:xfrm>
            <a:off x="5442857" y="816429"/>
            <a:ext cx="3701143" cy="369332"/>
          </a:xfrm>
          <a:prstGeom prst="rect">
            <a:avLst/>
          </a:prstGeom>
          <a:noFill/>
        </p:spPr>
        <p:txBody>
          <a:bodyPr wrap="square" rtlCol="0">
            <a:spAutoFit/>
          </a:bodyPr>
          <a:lstStyle/>
          <a:p>
            <a:pPr algn="r"/>
            <a:r>
              <a:rPr lang="en-US" altLang="ja-JP">
                <a:latin typeface="ＭＳ Ｐゴシック" panose="020B0600070205080204" pitchFamily="50" charset="-128"/>
                <a:ea typeface="ＭＳ Ｐゴシック" panose="020B0600070205080204" pitchFamily="50" charset="-128"/>
              </a:rPr>
              <a:t>2019</a:t>
            </a:r>
            <a:r>
              <a:rPr lang="ja-JP" altLang="en-US">
                <a:latin typeface="ＭＳ Ｐゴシック" panose="020B0600070205080204" pitchFamily="50" charset="-128"/>
                <a:ea typeface="ＭＳ Ｐゴシック" panose="020B0600070205080204" pitchFamily="50" charset="-128"/>
              </a:rPr>
              <a:t>年・沖縄（単位</a:t>
            </a:r>
            <a:r>
              <a:rPr lang="en-US" altLang="ja-JP">
                <a:latin typeface="ＭＳ Ｐゴシック" panose="020B0600070205080204" pitchFamily="50" charset="-128"/>
                <a:ea typeface="ＭＳ Ｐゴシック" panose="020B0600070205080204" pitchFamily="50" charset="-128"/>
              </a:rPr>
              <a:t>ng/mL</a:t>
            </a:r>
            <a:r>
              <a:rPr lang="ja-JP" altLang="en-US">
                <a:latin typeface="ＭＳ Ｐゴシック" panose="020B0600070205080204" pitchFamily="50" charset="-128"/>
                <a:ea typeface="ＭＳ Ｐゴシック" panose="020B0600070205080204" pitchFamily="50" charset="-128"/>
              </a:rPr>
              <a:t>）</a:t>
            </a:r>
            <a:endParaRPr kumimoji="1" lang="ja-JP" altLang="en-US" dirty="0"/>
          </a:p>
        </p:txBody>
      </p:sp>
      <p:sp>
        <p:nvSpPr>
          <p:cNvPr id="9" name="タイトル 1">
            <a:extLst>
              <a:ext uri="{FF2B5EF4-FFF2-40B4-BE49-F238E27FC236}">
                <a16:creationId xmlns:a16="http://schemas.microsoft.com/office/drawing/2014/main" id="{907CDD04-49A3-0B60-7C1A-EC995E216B27}"/>
              </a:ext>
            </a:extLst>
          </p:cNvPr>
          <p:cNvSpPr txBox="1">
            <a:spLocks/>
          </p:cNvSpPr>
          <p:nvPr/>
        </p:nvSpPr>
        <p:spPr>
          <a:xfrm>
            <a:off x="0" y="0"/>
            <a:ext cx="9144000" cy="9302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rgbClr val="FF0000"/>
                </a:solidFill>
                <a:latin typeface="HGP創英角ﾎﾟｯﾌﾟ体" panose="040B0A00000000000000" pitchFamily="50" charset="-128"/>
                <a:ea typeface="HGP創英角ﾎﾟｯﾌﾟ体" panose="040B0A00000000000000" pitchFamily="50" charset="-128"/>
              </a:rPr>
              <a:t>有機フッ素化合物血中濃度　　　　　　　　　　</a:t>
            </a:r>
            <a:r>
              <a:rPr lang="ja-JP" altLang="en-US" dirty="0"/>
              <a:t>　　　　　　　　　　　　　　　　　</a:t>
            </a:r>
            <a:endParaRPr lang="ja-JP" altLang="en-US"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8F07550E-BDA2-EB09-B73A-E57FE3FE8FCE}"/>
              </a:ext>
            </a:extLst>
          </p:cNvPr>
          <p:cNvSpPr txBox="1"/>
          <p:nvPr/>
        </p:nvSpPr>
        <p:spPr>
          <a:xfrm>
            <a:off x="-1" y="6510636"/>
            <a:ext cx="9143999" cy="646331"/>
          </a:xfrm>
          <a:prstGeom prst="rect">
            <a:avLst/>
          </a:prstGeom>
          <a:noFill/>
        </p:spPr>
        <p:txBody>
          <a:bodyPr wrap="square">
            <a:spAutoFit/>
          </a:bodyPr>
          <a:lstStyle/>
          <a:p>
            <a:r>
              <a:rPr kumimoji="1" lang="ja-JP" altLang="en-US" sz="1800" dirty="0">
                <a:latin typeface="ＭＳ Ｐゴシック" panose="020B0600070205080204" pitchFamily="50" charset="-128"/>
                <a:ea typeface="ＭＳ Ｐゴシック" panose="020B0600070205080204" pitchFamily="50" charset="-128"/>
              </a:rPr>
              <a:t>出典：社会医療法人社団・健生会ＰＦＡＳ専門委員会</a:t>
            </a:r>
            <a:r>
              <a:rPr kumimoji="1" lang="en-US" altLang="ja-JP" sz="1800" dirty="0">
                <a:latin typeface="ＭＳ Ｐゴシック" panose="020B0600070205080204" pitchFamily="50" charset="-128"/>
                <a:ea typeface="ＭＳ Ｐゴシック" panose="020B0600070205080204" pitchFamily="50" charset="-128"/>
              </a:rPr>
              <a:t>『</a:t>
            </a:r>
            <a:r>
              <a:rPr kumimoji="1" lang="ja-JP" altLang="en-US" sz="1800" dirty="0">
                <a:latin typeface="ＭＳ Ｐゴシック" panose="020B0600070205080204" pitchFamily="50" charset="-128"/>
                <a:ea typeface="ＭＳ Ｐゴシック" panose="020B0600070205080204" pitchFamily="50" charset="-128"/>
              </a:rPr>
              <a:t>ＰＦＡＳガイドブック学習資料」</a:t>
            </a:r>
            <a:r>
              <a:rPr kumimoji="1" lang="en-US" altLang="ja-JP" sz="1800" dirty="0">
                <a:latin typeface="ＭＳ Ｐゴシック" panose="020B0600070205080204" pitchFamily="50" charset="-128"/>
                <a:ea typeface="ＭＳ Ｐゴシック" panose="020B0600070205080204" pitchFamily="50" charset="-128"/>
              </a:rPr>
              <a:t>2023</a:t>
            </a:r>
            <a:r>
              <a:rPr kumimoji="1" lang="ja-JP" altLang="en-US" sz="1800" dirty="0">
                <a:latin typeface="ＭＳ Ｐゴシック" panose="020B0600070205080204" pitchFamily="50" charset="-128"/>
                <a:ea typeface="ＭＳ Ｐゴシック" panose="020B0600070205080204" pitchFamily="50" charset="-128"/>
              </a:rPr>
              <a:t>年</a:t>
            </a:r>
            <a:r>
              <a:rPr kumimoji="1" lang="en-US" altLang="ja-JP" sz="1800" dirty="0">
                <a:latin typeface="ＭＳ Ｐゴシック" panose="020B0600070205080204" pitchFamily="50" charset="-128"/>
                <a:ea typeface="ＭＳ Ｐゴシック" panose="020B0600070205080204" pitchFamily="50" charset="-128"/>
              </a:rPr>
              <a:t>10</a:t>
            </a:r>
            <a:r>
              <a:rPr kumimoji="1" lang="ja-JP" altLang="en-US" sz="1800" dirty="0">
                <a:latin typeface="ＭＳ Ｐゴシック" panose="020B0600070205080204" pitchFamily="50" charset="-128"/>
                <a:ea typeface="ＭＳ Ｐゴシック" panose="020B0600070205080204" pitchFamily="50" charset="-128"/>
              </a:rPr>
              <a:t>月</a:t>
            </a:r>
          </a:p>
        </p:txBody>
      </p:sp>
    </p:spTree>
    <p:extLst>
      <p:ext uri="{BB962C8B-B14F-4D97-AF65-F5344CB8AC3E}">
        <p14:creationId xmlns:p14="http://schemas.microsoft.com/office/powerpoint/2010/main" val="3246544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 Excel&#10;&#10;AI 生成コンテンツは誤りを含む可能性があります。">
            <a:extLst>
              <a:ext uri="{FF2B5EF4-FFF2-40B4-BE49-F238E27FC236}">
                <a16:creationId xmlns:a16="http://schemas.microsoft.com/office/drawing/2014/main" id="{5ADAD6B6-FB83-61E4-52BA-0F3396116173}"/>
              </a:ext>
            </a:extLst>
          </p:cNvPr>
          <p:cNvPicPr>
            <a:picLocks noChangeAspect="1"/>
          </p:cNvPicPr>
          <p:nvPr/>
        </p:nvPicPr>
        <p:blipFill>
          <a:blip r:embed="rId2"/>
          <a:stretch>
            <a:fillRect/>
          </a:stretch>
        </p:blipFill>
        <p:spPr>
          <a:xfrm>
            <a:off x="0" y="-37557"/>
            <a:ext cx="9144000" cy="6895557"/>
          </a:xfrm>
          <a:prstGeom prst="rect">
            <a:avLst/>
          </a:prstGeom>
        </p:spPr>
      </p:pic>
    </p:spTree>
    <p:extLst>
      <p:ext uri="{BB962C8B-B14F-4D97-AF65-F5344CB8AC3E}">
        <p14:creationId xmlns:p14="http://schemas.microsoft.com/office/powerpoint/2010/main" val="4007486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FE417-8561-A0DB-68D2-5DBDB424071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DDAC38-F9D0-FFBB-86F0-479192CD1788}"/>
              </a:ext>
            </a:extLst>
          </p:cNvPr>
          <p:cNvSpPr>
            <a:spLocks noGrp="1"/>
          </p:cNvSpPr>
          <p:nvPr>
            <p:ph type="title"/>
          </p:nvPr>
        </p:nvSpPr>
        <p:spPr>
          <a:xfrm>
            <a:off x="0" y="1"/>
            <a:ext cx="9144000" cy="772886"/>
          </a:xfrm>
        </p:spPr>
        <p:txBody>
          <a:bodyPr>
            <a:normAutofit/>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汚染はどこまですすんでいるの？⑥</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コンテンツ プレースホルダー 3">
            <a:extLst>
              <a:ext uri="{FF2B5EF4-FFF2-40B4-BE49-F238E27FC236}">
                <a16:creationId xmlns:a16="http://schemas.microsoft.com/office/drawing/2014/main" id="{B5C2F8E2-8483-172A-ECDA-7C70B77129EE}"/>
              </a:ext>
            </a:extLst>
          </p:cNvPr>
          <p:cNvSpPr>
            <a:spLocks noGrp="1"/>
          </p:cNvSpPr>
          <p:nvPr>
            <p:ph idx="1"/>
          </p:nvPr>
        </p:nvSpPr>
        <p:spPr>
          <a:xfrm>
            <a:off x="-1" y="772887"/>
            <a:ext cx="9143999" cy="6085112"/>
          </a:xfrm>
        </p:spPr>
        <p:txBody>
          <a:bodyPr>
            <a:normAutofit/>
          </a:bodyPr>
          <a:lstStyle/>
          <a:p>
            <a:pPr marL="0" indent="0">
              <a:buNone/>
            </a:pPr>
            <a:r>
              <a:rPr lang="en-US" altLang="ja-JP" sz="3600" dirty="0">
                <a:solidFill>
                  <a:srgbClr val="7030A0"/>
                </a:solidFill>
                <a:latin typeface="ＤＦ平成明朝体W7" panose="02020709000000000000" pitchFamily="17" charset="-128"/>
                <a:ea typeface="ＤＦ平成明朝体W7" panose="02020709000000000000" pitchFamily="17" charset="-128"/>
              </a:rPr>
              <a:t>【</a:t>
            </a:r>
            <a:r>
              <a:rPr lang="ja-JP" altLang="en-US" sz="3600" dirty="0">
                <a:solidFill>
                  <a:srgbClr val="7030A0"/>
                </a:solidFill>
                <a:latin typeface="ＤＦ平成明朝体W7" panose="02020709000000000000" pitchFamily="17" charset="-128"/>
                <a:ea typeface="ＤＦ平成明朝体W7" panose="02020709000000000000" pitchFamily="17" charset="-128"/>
              </a:rPr>
              <a:t>工場起因の汚染</a:t>
            </a:r>
            <a:r>
              <a:rPr lang="en-US" altLang="ja-JP" sz="3600" dirty="0">
                <a:solidFill>
                  <a:srgbClr val="7030A0"/>
                </a:solidFill>
                <a:latin typeface="ＤＦ平成明朝体W7" panose="02020709000000000000" pitchFamily="17" charset="-128"/>
                <a:ea typeface="ＤＦ平成明朝体W7" panose="02020709000000000000" pitchFamily="17" charset="-128"/>
              </a:rPr>
              <a:t>】</a:t>
            </a:r>
            <a:endParaRPr lang="ja-JP" altLang="en-US" dirty="0"/>
          </a:p>
        </p:txBody>
      </p:sp>
      <p:pic>
        <p:nvPicPr>
          <p:cNvPr id="5" name="図 4" descr="ダイアグラム, マップ&#10;&#10;AI 生成コンテンツは誤りを含む可能性があります。">
            <a:extLst>
              <a:ext uri="{FF2B5EF4-FFF2-40B4-BE49-F238E27FC236}">
                <a16:creationId xmlns:a16="http://schemas.microsoft.com/office/drawing/2014/main" id="{EA348F50-9474-8E62-3A89-1F7565D4E37F}"/>
              </a:ext>
            </a:extLst>
          </p:cNvPr>
          <p:cNvPicPr>
            <a:picLocks noChangeAspect="1"/>
          </p:cNvPicPr>
          <p:nvPr/>
        </p:nvPicPr>
        <p:blipFill>
          <a:blip r:embed="rId2"/>
          <a:stretch>
            <a:fillRect/>
          </a:stretch>
        </p:blipFill>
        <p:spPr>
          <a:xfrm>
            <a:off x="1" y="1458685"/>
            <a:ext cx="9143998" cy="5399313"/>
          </a:xfrm>
          <a:prstGeom prst="rect">
            <a:avLst/>
          </a:prstGeom>
        </p:spPr>
      </p:pic>
    </p:spTree>
    <p:extLst>
      <p:ext uri="{BB962C8B-B14F-4D97-AF65-F5344CB8AC3E}">
        <p14:creationId xmlns:p14="http://schemas.microsoft.com/office/powerpoint/2010/main" val="460139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7C04F03-7F8C-B554-F7D2-962AA0C1584D}"/>
              </a:ext>
            </a:extLst>
          </p:cNvPr>
          <p:cNvPicPr>
            <a:picLocks noChangeAspect="1"/>
          </p:cNvPicPr>
          <p:nvPr/>
        </p:nvPicPr>
        <p:blipFill>
          <a:blip r:embed="rId2"/>
          <a:stretch>
            <a:fillRect/>
          </a:stretch>
        </p:blipFill>
        <p:spPr>
          <a:xfrm>
            <a:off x="142257" y="2153679"/>
            <a:ext cx="8859486" cy="4248743"/>
          </a:xfrm>
          <a:prstGeom prst="rect">
            <a:avLst/>
          </a:prstGeom>
        </p:spPr>
      </p:pic>
      <p:sp>
        <p:nvSpPr>
          <p:cNvPr id="7" name="タイトル 1">
            <a:extLst>
              <a:ext uri="{FF2B5EF4-FFF2-40B4-BE49-F238E27FC236}">
                <a16:creationId xmlns:a16="http://schemas.microsoft.com/office/drawing/2014/main" id="{1EC64762-BF7E-79BE-8B7C-677BCD01EEE8}"/>
              </a:ext>
            </a:extLst>
          </p:cNvPr>
          <p:cNvSpPr>
            <a:spLocks noGrp="1"/>
          </p:cNvSpPr>
          <p:nvPr>
            <p:ph type="title"/>
          </p:nvPr>
        </p:nvSpPr>
        <p:spPr>
          <a:xfrm>
            <a:off x="0" y="1"/>
            <a:ext cx="9144000" cy="772886"/>
          </a:xfrm>
        </p:spPr>
        <p:txBody>
          <a:bodyPr>
            <a:normAutofit/>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汚染はどこまですすんでいるの？⑦</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テキスト ボックス 8">
            <a:extLst>
              <a:ext uri="{FF2B5EF4-FFF2-40B4-BE49-F238E27FC236}">
                <a16:creationId xmlns:a16="http://schemas.microsoft.com/office/drawing/2014/main" id="{34E1E7D4-1250-C2E0-8E1B-95021C52E315}"/>
              </a:ext>
            </a:extLst>
          </p:cNvPr>
          <p:cNvSpPr txBox="1"/>
          <p:nvPr/>
        </p:nvSpPr>
        <p:spPr>
          <a:xfrm>
            <a:off x="0" y="772887"/>
            <a:ext cx="9144000" cy="1446550"/>
          </a:xfrm>
          <a:prstGeom prst="rect">
            <a:avLst/>
          </a:prstGeom>
          <a:noFill/>
        </p:spPr>
        <p:txBody>
          <a:bodyPr wrap="square">
            <a:spAutoFit/>
          </a:bodyPr>
          <a:lstStyle/>
          <a:p>
            <a:r>
              <a:rPr lang="en-US" altLang="ja-JP" sz="3200" dirty="0">
                <a:solidFill>
                  <a:srgbClr val="7030A0"/>
                </a:solidFill>
                <a:latin typeface="ＤＦ平成明朝体W7" panose="02020709000000000000" pitchFamily="17" charset="-128"/>
                <a:ea typeface="ＤＦ平成明朝体W7" panose="02020709000000000000" pitchFamily="17" charset="-128"/>
              </a:rPr>
              <a:t>【</a:t>
            </a:r>
            <a:r>
              <a:rPr lang="ja-JP" altLang="en-US" sz="3200" dirty="0">
                <a:solidFill>
                  <a:srgbClr val="7030A0"/>
                </a:solidFill>
                <a:latin typeface="ＤＦ平成明朝体W7" panose="02020709000000000000" pitchFamily="17" charset="-128"/>
                <a:ea typeface="ＤＦ平成明朝体W7" panose="02020709000000000000" pitchFamily="17" charset="-128"/>
              </a:rPr>
              <a:t>ペットフード汚染</a:t>
            </a:r>
            <a:r>
              <a:rPr lang="en-US" altLang="ja-JP" sz="3200" dirty="0">
                <a:solidFill>
                  <a:srgbClr val="7030A0"/>
                </a:solidFill>
                <a:latin typeface="ＤＦ平成明朝体W7" panose="02020709000000000000" pitchFamily="17" charset="-128"/>
                <a:ea typeface="ＤＦ平成明朝体W7" panose="02020709000000000000" pitchFamily="17" charset="-128"/>
              </a:rPr>
              <a:t>】</a:t>
            </a:r>
            <a:r>
              <a:rPr lang="ja-JP" altLang="ja-JP" sz="2800" b="1" dirty="0"/>
              <a:t>市販ペットフードから</a:t>
            </a:r>
            <a:r>
              <a:rPr lang="en-US" altLang="ja-JP" sz="2800" b="1" dirty="0"/>
              <a:t>PFAS</a:t>
            </a:r>
            <a:r>
              <a:rPr lang="ja-JP" altLang="ja-JP" sz="2800" b="1" dirty="0"/>
              <a:t>を広範に検出</a:t>
            </a:r>
            <a:r>
              <a:rPr lang="en-US" altLang="ja-JP" sz="2800" b="1" dirty="0"/>
              <a:t> ― </a:t>
            </a:r>
            <a:r>
              <a:rPr lang="ja-JP" altLang="ja-JP" sz="2800" b="1" dirty="0"/>
              <a:t>魚由来原料が主要な曝露源、犬猫の健康リスクが懸念される製品も</a:t>
            </a:r>
            <a:endParaRPr lang="ja-JP" altLang="en-US" sz="3200" dirty="0"/>
          </a:p>
        </p:txBody>
      </p:sp>
      <p:sp>
        <p:nvSpPr>
          <p:cNvPr id="10" name="テキスト ボックス 9">
            <a:extLst>
              <a:ext uri="{FF2B5EF4-FFF2-40B4-BE49-F238E27FC236}">
                <a16:creationId xmlns:a16="http://schemas.microsoft.com/office/drawing/2014/main" id="{24828364-81FD-64E7-ACB5-E8E8C05A877A}"/>
              </a:ext>
            </a:extLst>
          </p:cNvPr>
          <p:cNvSpPr txBox="1"/>
          <p:nvPr/>
        </p:nvSpPr>
        <p:spPr>
          <a:xfrm>
            <a:off x="0" y="6402422"/>
            <a:ext cx="9144000" cy="338554"/>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出典：</a:t>
            </a:r>
            <a:r>
              <a:rPr lang="ja-JP" altLang="ja-JP" sz="1600" dirty="0">
                <a:latin typeface="ＭＳ Ｐゴシック" panose="020B0600070205080204" pitchFamily="50" charset="-128"/>
                <a:ea typeface="ＭＳ Ｐゴシック" panose="020B0600070205080204" pitchFamily="50" charset="-128"/>
              </a:rPr>
              <a:t>愛媛大学 先端研究院 沿岸環境科学研究センター（</a:t>
            </a:r>
            <a:r>
              <a:rPr lang="en-US" altLang="ja-JP" sz="1600" dirty="0">
                <a:latin typeface="ＭＳ Ｐゴシック" panose="020B0600070205080204" pitchFamily="50" charset="-128"/>
                <a:ea typeface="ＭＳ Ｐゴシック" panose="020B0600070205080204" pitchFamily="50" charset="-128"/>
              </a:rPr>
              <a:t>CMES</a:t>
            </a:r>
            <a:r>
              <a:rPr lang="ja-JP" altLang="ja-JP" sz="1600" dirty="0">
                <a:latin typeface="ＭＳ Ｐゴシック" panose="020B0600070205080204" pitchFamily="50" charset="-128"/>
                <a:ea typeface="ＭＳ Ｐゴシック" panose="020B0600070205080204" pitchFamily="50" charset="-128"/>
              </a:rPr>
              <a:t>）の野見山桂准教授らの研究グループ</a:t>
            </a:r>
            <a:endParaRPr kumimoji="1" lang="ja-JP" altLang="en-US" sz="1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06175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B8DE374-2EEE-F7E5-7DE4-65FAF4933563}"/>
              </a:ext>
            </a:extLst>
          </p:cNvPr>
          <p:cNvPicPr>
            <a:picLocks noChangeAspect="1"/>
          </p:cNvPicPr>
          <p:nvPr/>
        </p:nvPicPr>
        <p:blipFill>
          <a:blip r:embed="rId2"/>
          <a:stretch>
            <a:fillRect/>
          </a:stretch>
        </p:blipFill>
        <p:spPr>
          <a:xfrm>
            <a:off x="0" y="1156970"/>
            <a:ext cx="9144000" cy="5395470"/>
          </a:xfrm>
          <a:prstGeom prst="rect">
            <a:avLst/>
          </a:prstGeom>
        </p:spPr>
      </p:pic>
      <p:sp>
        <p:nvSpPr>
          <p:cNvPr id="5" name="タイトル 1">
            <a:extLst>
              <a:ext uri="{FF2B5EF4-FFF2-40B4-BE49-F238E27FC236}">
                <a16:creationId xmlns:a16="http://schemas.microsoft.com/office/drawing/2014/main" id="{E4EB7FF1-945B-43FC-B8FE-68ECB8AEC60B}"/>
              </a:ext>
            </a:extLst>
          </p:cNvPr>
          <p:cNvSpPr>
            <a:spLocks noGrp="1"/>
          </p:cNvSpPr>
          <p:nvPr>
            <p:ph type="title"/>
          </p:nvPr>
        </p:nvSpPr>
        <p:spPr>
          <a:xfrm>
            <a:off x="0" y="1"/>
            <a:ext cx="9144000" cy="772886"/>
          </a:xfrm>
        </p:spPr>
        <p:txBody>
          <a:bodyPr>
            <a:normAutofit/>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汚染はどこまですすんでいるの？⑧</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A8D4038B-B9A0-B7CD-929B-C522FE0C9204}"/>
              </a:ext>
            </a:extLst>
          </p:cNvPr>
          <p:cNvSpPr txBox="1"/>
          <p:nvPr/>
        </p:nvSpPr>
        <p:spPr>
          <a:xfrm>
            <a:off x="76200" y="6519445"/>
            <a:ext cx="9144000" cy="338554"/>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出典：</a:t>
            </a:r>
            <a:r>
              <a:rPr lang="ja-JP" altLang="en-US" sz="1600" dirty="0">
                <a:latin typeface="ＭＳ Ｐゴシック" panose="020B0600070205080204" pitchFamily="50" charset="-128"/>
                <a:ea typeface="ＭＳ Ｐゴシック" panose="020B0600070205080204" pitchFamily="50" charset="-128"/>
              </a:rPr>
              <a:t>横浜国立大学大学院環境情報学府：齋藤隼輝ら</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環境化学</a:t>
            </a:r>
            <a:r>
              <a:rPr lang="en-US" altLang="ja-JP" sz="1600" dirty="0">
                <a:latin typeface="ＭＳ Ｐゴシック" panose="020B0600070205080204" pitchFamily="50" charset="-128"/>
                <a:ea typeface="ＭＳ Ｐゴシック" panose="020B0600070205080204" pitchFamily="50" charset="-128"/>
              </a:rPr>
              <a:t>』Vol.36,pp65-73</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2026</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030CC53A-6C81-E753-5A6E-EF0813876ECF}"/>
              </a:ext>
            </a:extLst>
          </p:cNvPr>
          <p:cNvSpPr txBox="1"/>
          <p:nvPr/>
        </p:nvSpPr>
        <p:spPr>
          <a:xfrm>
            <a:off x="76200" y="695305"/>
            <a:ext cx="9067800" cy="461665"/>
          </a:xfrm>
          <a:prstGeom prst="rect">
            <a:avLst/>
          </a:prstGeom>
          <a:noFill/>
        </p:spPr>
        <p:txBody>
          <a:bodyPr wrap="square" rtlCol="0">
            <a:spAutoFit/>
          </a:bodyPr>
          <a:lstStyle/>
          <a:p>
            <a:r>
              <a:rPr lang="en-US" altLang="ja-JP" sz="2400" dirty="0">
                <a:solidFill>
                  <a:srgbClr val="7030A0"/>
                </a:solidFill>
                <a:latin typeface="ＤＦ平成明朝体W7" panose="02020709000000000000" pitchFamily="17" charset="-128"/>
                <a:ea typeface="ＤＦ平成明朝体W7" panose="02020709000000000000" pitchFamily="17" charset="-128"/>
              </a:rPr>
              <a:t>【</a:t>
            </a:r>
            <a:r>
              <a:rPr lang="ja-JP" altLang="en-US" sz="2400" dirty="0">
                <a:solidFill>
                  <a:srgbClr val="7030A0"/>
                </a:solidFill>
                <a:latin typeface="ＭＳ Ｐゴシック" panose="020B0600070205080204" pitchFamily="50" charset="-128"/>
                <a:ea typeface="ＭＳ Ｐゴシック" panose="020B0600070205080204" pitchFamily="50" charset="-128"/>
              </a:rPr>
              <a:t>消費者製品汚染</a:t>
            </a:r>
            <a:r>
              <a:rPr lang="en-US" altLang="ja-JP" sz="2400" dirty="0">
                <a:solidFill>
                  <a:srgbClr val="7030A0"/>
                </a:solidFill>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消費者製品に含まれる</a:t>
            </a:r>
            <a:r>
              <a:rPr kumimoji="1" lang="en-US" altLang="ja-JP" sz="2400" dirty="0">
                <a:latin typeface="ＭＳ Ｐゴシック" panose="020B0600070205080204" pitchFamily="50" charset="-128"/>
                <a:ea typeface="ＭＳ Ｐゴシック" panose="020B0600070205080204" pitchFamily="50" charset="-128"/>
              </a:rPr>
              <a:t>PFAS</a:t>
            </a:r>
            <a:r>
              <a:rPr kumimoji="1" lang="ja-JP" altLang="en-US" sz="2400" dirty="0">
                <a:latin typeface="ＭＳ Ｐゴシック" panose="020B0600070205080204" pitchFamily="50" charset="-128"/>
                <a:ea typeface="ＭＳ Ｐゴシック" panose="020B0600070205080204" pitchFamily="50" charset="-128"/>
              </a:rPr>
              <a:t>濃度（</a:t>
            </a:r>
            <a:r>
              <a:rPr kumimoji="1" lang="en-US" altLang="ja-JP" sz="2400" dirty="0">
                <a:latin typeface="ＭＳ Ｐゴシック" panose="020B0600070205080204" pitchFamily="50" charset="-128"/>
                <a:ea typeface="ＭＳ Ｐゴシック" panose="020B0600070205080204" pitchFamily="50" charset="-128"/>
              </a:rPr>
              <a:t>mg/kg</a:t>
            </a:r>
            <a:r>
              <a:rPr kumimoji="1" lang="ja-JP" altLang="en-US" sz="2400" dirty="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75353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C4490-AF0A-AEE8-1F7E-8FF01A049999}"/>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70FA413D-B005-AA48-EAA0-E84316F59795}"/>
              </a:ext>
            </a:extLst>
          </p:cNvPr>
          <p:cNvSpPr>
            <a:spLocks noGrp="1"/>
          </p:cNvSpPr>
          <p:nvPr>
            <p:ph type="title"/>
          </p:nvPr>
        </p:nvSpPr>
        <p:spPr>
          <a:xfrm>
            <a:off x="0" y="1"/>
            <a:ext cx="9144000" cy="772886"/>
          </a:xfrm>
        </p:spPr>
        <p:txBody>
          <a:bodyPr>
            <a:normAutofit/>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汚染はどこまですすんでいるの？⑨</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343D18C7-3AC9-73C0-9338-F5EA31E16E81}"/>
              </a:ext>
            </a:extLst>
          </p:cNvPr>
          <p:cNvSpPr txBox="1"/>
          <p:nvPr/>
        </p:nvSpPr>
        <p:spPr>
          <a:xfrm>
            <a:off x="0" y="622829"/>
            <a:ext cx="9024257" cy="5878532"/>
          </a:xfrm>
          <a:prstGeom prst="rect">
            <a:avLst/>
          </a:prstGeom>
          <a:noFill/>
        </p:spPr>
        <p:txBody>
          <a:bodyPr wrap="square">
            <a:spAutoFit/>
          </a:bodyPr>
          <a:lstStyle/>
          <a:p>
            <a:r>
              <a:rPr lang="ja-JP" altLang="en-US" sz="2800" b="1" dirty="0">
                <a:solidFill>
                  <a:srgbClr val="7030A0"/>
                </a:solidFill>
              </a:rPr>
              <a:t>実は</a:t>
            </a:r>
            <a:r>
              <a:rPr lang="en-US" altLang="ja-JP" sz="2800" b="1" dirty="0">
                <a:solidFill>
                  <a:srgbClr val="7030A0"/>
                </a:solidFill>
              </a:rPr>
              <a:t>PFAS</a:t>
            </a:r>
            <a:r>
              <a:rPr lang="ja-JP" altLang="en-US" sz="2800" b="1" dirty="0">
                <a:solidFill>
                  <a:srgbClr val="7030A0"/>
                </a:solidFill>
              </a:rPr>
              <a:t>だらけの家のほこり白血病とも関連、米研究　</a:t>
            </a:r>
            <a:r>
              <a:rPr lang="ja-JP" altLang="en-US" sz="1600" b="1" dirty="0"/>
              <a:t>ナショナル ジオグラフィッック</a:t>
            </a:r>
            <a:endParaRPr lang="en-US" altLang="ja-JP" sz="2800" b="1" dirty="0"/>
          </a:p>
          <a:p>
            <a:pPr algn="r"/>
            <a:r>
              <a:rPr lang="en-US" altLang="ja-JP" sz="2000" dirty="0">
                <a:latin typeface="ＭＳ Ｐゴシック" panose="020B0600070205080204" pitchFamily="50" charset="-128"/>
                <a:ea typeface="ＭＳ Ｐゴシック" panose="020B0600070205080204" pitchFamily="50" charset="-128"/>
              </a:rPr>
              <a:t>2025</a:t>
            </a:r>
            <a:r>
              <a:rPr lang="ja-JP" altLang="en-US" sz="2000" dirty="0">
                <a:latin typeface="ＭＳ Ｐゴシック" panose="020B0600070205080204" pitchFamily="50" charset="-128"/>
                <a:ea typeface="ＭＳ Ｐゴシック" panose="020B0600070205080204" pitchFamily="50" charset="-128"/>
              </a:rPr>
              <a:t>年</a:t>
            </a:r>
            <a:r>
              <a:rPr lang="en-US" altLang="ja-JP" sz="2000" dirty="0">
                <a:latin typeface="ＭＳ Ｐゴシック" panose="020B0600070205080204" pitchFamily="50" charset="-128"/>
                <a:ea typeface="ＭＳ Ｐゴシック" panose="020B0600070205080204" pitchFamily="50" charset="-128"/>
              </a:rPr>
              <a:t>5</a:t>
            </a:r>
            <a:r>
              <a:rPr lang="ja-JP" altLang="en-US" sz="2000" dirty="0">
                <a:latin typeface="ＭＳ Ｐゴシック" panose="020B0600070205080204" pitchFamily="50" charset="-128"/>
                <a:ea typeface="ＭＳ Ｐゴシック" panose="020B0600070205080204" pitchFamily="50" charset="-128"/>
              </a:rPr>
              <a:t>月</a:t>
            </a:r>
            <a:r>
              <a:rPr lang="en-US" altLang="ja-JP" sz="2000" dirty="0">
                <a:latin typeface="ＭＳ Ｐゴシック" panose="020B0600070205080204" pitchFamily="50" charset="-128"/>
                <a:ea typeface="ＭＳ Ｐゴシック" panose="020B0600070205080204" pitchFamily="50" charset="-128"/>
              </a:rPr>
              <a:t>23</a:t>
            </a:r>
            <a:r>
              <a:rPr lang="ja-JP" altLang="en-US" sz="2000" dirty="0">
                <a:latin typeface="ＭＳ Ｐゴシック" panose="020B0600070205080204" pitchFamily="50" charset="-128"/>
                <a:ea typeface="ＭＳ Ｐゴシック" panose="020B0600070205080204" pitchFamily="50" charset="-128"/>
              </a:rPr>
              <a:t>日</a:t>
            </a:r>
            <a:r>
              <a:rPr lang="zh-TW" altLang="en-US" sz="2000" dirty="0">
                <a:latin typeface="ＭＳ Ｐゴシック" panose="020B0600070205080204" pitchFamily="50" charset="-128"/>
                <a:ea typeface="ＭＳ Ｐゴシック" panose="020B0600070205080204" pitchFamily="50" charset="-128"/>
              </a:rPr>
              <a:t>日本経済新聞</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・家の中のほこりのサンプルから、「永遠の化学物質」と呼ばれる有機フッ素化合物</a:t>
            </a:r>
            <a:r>
              <a:rPr lang="en-US" altLang="ja-JP" sz="2400" dirty="0">
                <a:latin typeface="ＭＳ Ｐゴシック" panose="020B0600070205080204" pitchFamily="50" charset="-128"/>
                <a:ea typeface="ＭＳ Ｐゴシック" panose="020B0600070205080204" pitchFamily="50" charset="-128"/>
              </a:rPr>
              <a:t>PFAS</a:t>
            </a:r>
            <a:r>
              <a:rPr lang="ja-JP" altLang="en-US" sz="2400" dirty="0">
                <a:latin typeface="ＭＳ Ｐゴシック" panose="020B0600070205080204" pitchFamily="50" charset="-128"/>
                <a:ea typeface="ＭＳ Ｐゴシック" panose="020B0600070205080204" pitchFamily="50" charset="-128"/>
              </a:rPr>
              <a:t>（ピーファス）や、フタル酸エステル類、フェノール類、難燃剤など、有害なおそれのある化学物質が</a:t>
            </a:r>
            <a:r>
              <a:rPr lang="en-US" altLang="ja-JP" sz="2400" dirty="0">
                <a:latin typeface="ＭＳ Ｐゴシック" panose="020B0600070205080204" pitchFamily="50" charset="-128"/>
                <a:ea typeface="ＭＳ Ｐゴシック" panose="020B0600070205080204" pitchFamily="50" charset="-128"/>
              </a:rPr>
              <a:t>45</a:t>
            </a:r>
            <a:r>
              <a:rPr lang="ja-JP" altLang="en-US" sz="2400" dirty="0">
                <a:latin typeface="ＭＳ Ｐゴシック" panose="020B0600070205080204" pitchFamily="50" charset="-128"/>
                <a:ea typeface="ＭＳ Ｐゴシック" panose="020B0600070205080204" pitchFamily="50" charset="-128"/>
              </a:rPr>
              <a:t>種類も特定されている。</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2024</a:t>
            </a:r>
            <a:r>
              <a:rPr lang="ja-JP" altLang="en-US" sz="2400" dirty="0">
                <a:latin typeface="ＭＳ Ｐゴシック" panose="020B0600070205080204" pitchFamily="50" charset="-128"/>
                <a:ea typeface="ＭＳ Ｐゴシック" panose="020B0600070205080204" pitchFamily="50" charset="-128"/>
              </a:rPr>
              <a:t>年</a:t>
            </a:r>
            <a:r>
              <a:rPr lang="en-US" altLang="ja-JP" sz="2400" dirty="0">
                <a:latin typeface="ＭＳ Ｐゴシック" panose="020B0600070205080204" pitchFamily="50" charset="-128"/>
                <a:ea typeface="ＭＳ Ｐゴシック" panose="020B0600070205080204" pitchFamily="50" charset="-128"/>
              </a:rPr>
              <a:t>12</a:t>
            </a:r>
            <a:r>
              <a:rPr lang="ja-JP" altLang="en-US" sz="2400" dirty="0">
                <a:latin typeface="ＭＳ Ｐゴシック" panose="020B0600070205080204" pitchFamily="50" charset="-128"/>
                <a:ea typeface="ＭＳ Ｐゴシック" panose="020B0600070205080204" pitchFamily="50" charset="-128"/>
              </a:rPr>
              <a:t>月に学術誌「</a:t>
            </a:r>
            <a:r>
              <a:rPr lang="en-US" altLang="ja-JP" sz="2400" dirty="0">
                <a:latin typeface="ＭＳ Ｐゴシック" panose="020B0600070205080204" pitchFamily="50" charset="-128"/>
                <a:ea typeface="ＭＳ Ｐゴシック" panose="020B0600070205080204" pitchFamily="50" charset="-128"/>
              </a:rPr>
              <a:t>Environment International</a:t>
            </a:r>
            <a:r>
              <a:rPr lang="ja-JP" altLang="en-US" sz="2400" dirty="0">
                <a:latin typeface="ＭＳ Ｐゴシック" panose="020B0600070205080204" pitchFamily="50" charset="-128"/>
                <a:ea typeface="ＭＳ Ｐゴシック" panose="020B0600070205080204" pitchFamily="50" charset="-128"/>
              </a:rPr>
              <a:t>」に発表された論文では、</a:t>
            </a:r>
            <a:r>
              <a:rPr lang="ja-JP" altLang="en-US" sz="2400" b="1" dirty="0">
                <a:solidFill>
                  <a:srgbClr val="FF0000"/>
                </a:solidFill>
                <a:latin typeface="ＭＳ Ｐゴシック" panose="020B0600070205080204" pitchFamily="50" charset="-128"/>
                <a:ea typeface="ＭＳ Ｐゴシック" panose="020B0600070205080204" pitchFamily="50" charset="-128"/>
              </a:rPr>
              <a:t>大人の</a:t>
            </a:r>
            <a:r>
              <a:rPr lang="en-US" altLang="ja-JP" sz="2400" b="1" dirty="0">
                <a:solidFill>
                  <a:srgbClr val="FF0000"/>
                </a:solidFill>
                <a:latin typeface="ＭＳ Ｐゴシック" panose="020B0600070205080204" pitchFamily="50" charset="-128"/>
                <a:ea typeface="ＭＳ Ｐゴシック" panose="020B0600070205080204" pitchFamily="50" charset="-128"/>
              </a:rPr>
              <a:t>PFAS</a:t>
            </a:r>
            <a:r>
              <a:rPr lang="ja-JP" altLang="en-US" sz="2400" b="1" dirty="0">
                <a:solidFill>
                  <a:srgbClr val="FF0000"/>
                </a:solidFill>
                <a:latin typeface="ＭＳ Ｐゴシック" panose="020B0600070205080204" pitchFamily="50" charset="-128"/>
                <a:ea typeface="ＭＳ Ｐゴシック" panose="020B0600070205080204" pitchFamily="50" charset="-128"/>
              </a:rPr>
              <a:t>への総暴露量のうち、最大</a:t>
            </a:r>
            <a:r>
              <a:rPr lang="en-US" altLang="ja-JP" sz="2400" b="1" dirty="0">
                <a:solidFill>
                  <a:srgbClr val="FF0000"/>
                </a:solidFill>
                <a:latin typeface="ＭＳ Ｐゴシック" panose="020B0600070205080204" pitchFamily="50" charset="-128"/>
                <a:ea typeface="ＭＳ Ｐゴシック" panose="020B0600070205080204" pitchFamily="50" charset="-128"/>
              </a:rPr>
              <a:t>25%</a:t>
            </a:r>
            <a:r>
              <a:rPr lang="ja-JP" altLang="en-US" sz="2400" b="1" dirty="0">
                <a:solidFill>
                  <a:srgbClr val="FF0000"/>
                </a:solidFill>
                <a:latin typeface="ＭＳ Ｐゴシック" panose="020B0600070205080204" pitchFamily="50" charset="-128"/>
                <a:ea typeface="ＭＳ Ｐゴシック" panose="020B0600070205080204" pitchFamily="50" charset="-128"/>
              </a:rPr>
              <a:t>がハウスダストによる可能性</a:t>
            </a:r>
            <a:r>
              <a:rPr lang="ja-JP" altLang="en-US" sz="2400" dirty="0">
                <a:latin typeface="ＭＳ Ｐゴシック" panose="020B0600070205080204" pitchFamily="50" charset="-128"/>
                <a:ea typeface="ＭＳ Ｐゴシック" panose="020B0600070205080204" pitchFamily="50" charset="-128"/>
              </a:rPr>
              <a:t>が示されている。</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・また、</a:t>
            </a:r>
            <a:r>
              <a:rPr lang="en-US" altLang="ja-JP" sz="2400" dirty="0">
                <a:latin typeface="ＭＳ Ｐゴシック" panose="020B0600070205080204" pitchFamily="50" charset="-128"/>
                <a:ea typeface="ＭＳ Ｐゴシック" panose="020B0600070205080204" pitchFamily="50" charset="-128"/>
              </a:rPr>
              <a:t>2025</a:t>
            </a:r>
            <a:r>
              <a:rPr lang="ja-JP" altLang="en-US" sz="2400" dirty="0">
                <a:latin typeface="ＭＳ Ｐゴシック" panose="020B0600070205080204" pitchFamily="50" charset="-128"/>
                <a:ea typeface="ＭＳ Ｐゴシック" panose="020B0600070205080204" pitchFamily="50" charset="-128"/>
              </a:rPr>
              <a:t>年</a:t>
            </a:r>
            <a:r>
              <a:rPr lang="en-US" altLang="ja-JP" sz="2400" dirty="0">
                <a:latin typeface="ＭＳ Ｐゴシック" panose="020B0600070205080204" pitchFamily="50" charset="-128"/>
                <a:ea typeface="ＭＳ Ｐゴシック" panose="020B0600070205080204" pitchFamily="50" charset="-128"/>
              </a:rPr>
              <a:t>2</a:t>
            </a:r>
            <a:r>
              <a:rPr lang="ja-JP" altLang="en-US" sz="2400" dirty="0">
                <a:latin typeface="ＭＳ Ｐゴシック" panose="020B0600070205080204" pitchFamily="50" charset="-128"/>
                <a:ea typeface="ＭＳ Ｐゴシック" panose="020B0600070205080204" pitchFamily="50" charset="-128"/>
              </a:rPr>
              <a:t>月に医学誌「</a:t>
            </a:r>
            <a:r>
              <a:rPr lang="en-US" altLang="ja-JP" sz="2400" dirty="0">
                <a:latin typeface="ＭＳ Ｐゴシック" panose="020B0600070205080204" pitchFamily="50" charset="-128"/>
                <a:ea typeface="ＭＳ Ｐゴシック" panose="020B0600070205080204" pitchFamily="50" charset="-128"/>
              </a:rPr>
              <a:t>International Journal of Cancer</a:t>
            </a:r>
            <a:r>
              <a:rPr lang="ja-JP" altLang="en-US" sz="2400" dirty="0">
                <a:latin typeface="ＭＳ Ｐゴシック" panose="020B0600070205080204" pitchFamily="50" charset="-128"/>
                <a:ea typeface="ＭＳ Ｐゴシック" panose="020B0600070205080204" pitchFamily="50" charset="-128"/>
              </a:rPr>
              <a:t>」に掲載された研究では、</a:t>
            </a:r>
            <a:r>
              <a:rPr lang="en-US" altLang="ja-JP" sz="2400" dirty="0">
                <a:latin typeface="ＭＳ Ｐゴシック" panose="020B0600070205080204" pitchFamily="50" charset="-128"/>
                <a:ea typeface="ＭＳ Ｐゴシック" panose="020B0600070205080204" pitchFamily="50" charset="-128"/>
              </a:rPr>
              <a:t>7</a:t>
            </a:r>
            <a:r>
              <a:rPr lang="ja-JP" altLang="en-US" sz="2400" dirty="0">
                <a:latin typeface="ＭＳ Ｐゴシック" panose="020B0600070205080204" pitchFamily="50" charset="-128"/>
                <a:ea typeface="ＭＳ Ｐゴシック" panose="020B0600070205080204" pitchFamily="50" charset="-128"/>
              </a:rPr>
              <a:t>歳以下の子どものいる家庭からほこりのサンプルを採取し、ほこりに含まれる化学物質への暴露が子どもに及ぼす影響を調べている。その結果、</a:t>
            </a:r>
            <a:r>
              <a:rPr lang="ja-JP" altLang="en-US" sz="2400" b="1" dirty="0">
                <a:solidFill>
                  <a:srgbClr val="FF0000"/>
                </a:solidFill>
                <a:latin typeface="ＭＳ Ｐゴシック" panose="020B0600070205080204" pitchFamily="50" charset="-128"/>
                <a:ea typeface="ＭＳ Ｐゴシック" panose="020B0600070205080204" pitchFamily="50" charset="-128"/>
              </a:rPr>
              <a:t>ほこりに由来する</a:t>
            </a:r>
            <a:r>
              <a:rPr lang="en-US" altLang="ja-JP" sz="2400" b="1" dirty="0">
                <a:solidFill>
                  <a:srgbClr val="FF0000"/>
                </a:solidFill>
                <a:latin typeface="ＭＳ Ｐゴシック" panose="020B0600070205080204" pitchFamily="50" charset="-128"/>
                <a:ea typeface="ＭＳ Ｐゴシック" panose="020B0600070205080204" pitchFamily="50" charset="-128"/>
              </a:rPr>
              <a:t>8</a:t>
            </a:r>
            <a:r>
              <a:rPr lang="ja-JP" altLang="en-US" sz="2400" b="1" dirty="0">
                <a:solidFill>
                  <a:srgbClr val="FF0000"/>
                </a:solidFill>
                <a:latin typeface="ＭＳ Ｐゴシック" panose="020B0600070205080204" pitchFamily="50" charset="-128"/>
                <a:ea typeface="ＭＳ Ｐゴシック" panose="020B0600070205080204" pitchFamily="50" charset="-128"/>
              </a:rPr>
              <a:t>種類の</a:t>
            </a:r>
            <a:r>
              <a:rPr lang="en-US" altLang="ja-JP" sz="2400" b="1" dirty="0">
                <a:solidFill>
                  <a:srgbClr val="FF0000"/>
                </a:solidFill>
                <a:latin typeface="ＭＳ Ｐゴシック" panose="020B0600070205080204" pitchFamily="50" charset="-128"/>
                <a:ea typeface="ＭＳ Ｐゴシック" panose="020B0600070205080204" pitchFamily="50" charset="-128"/>
              </a:rPr>
              <a:t>PFAS</a:t>
            </a:r>
            <a:r>
              <a:rPr lang="ja-JP" altLang="en-US" sz="2400" b="1" dirty="0">
                <a:solidFill>
                  <a:srgbClr val="FF0000"/>
                </a:solidFill>
                <a:latin typeface="ＭＳ Ｐゴシック" panose="020B0600070205080204" pitchFamily="50" charset="-128"/>
                <a:ea typeface="ＭＳ Ｐゴシック" panose="020B0600070205080204" pitchFamily="50" charset="-128"/>
              </a:rPr>
              <a:t>にさらされた子どもは、</a:t>
            </a:r>
            <a:r>
              <a:rPr lang="en-US" altLang="ja-JP" sz="2400" b="1" dirty="0">
                <a:solidFill>
                  <a:srgbClr val="FF0000"/>
                </a:solidFill>
                <a:latin typeface="ＭＳ Ｐゴシック" panose="020B0600070205080204" pitchFamily="50" charset="-128"/>
                <a:ea typeface="ＭＳ Ｐゴシック" panose="020B0600070205080204" pitchFamily="50" charset="-128"/>
              </a:rPr>
              <a:t>PFAS</a:t>
            </a:r>
            <a:r>
              <a:rPr lang="ja-JP" altLang="en-US" sz="2400" b="1" dirty="0">
                <a:solidFill>
                  <a:srgbClr val="FF0000"/>
                </a:solidFill>
                <a:latin typeface="ＭＳ Ｐゴシック" panose="020B0600070205080204" pitchFamily="50" charset="-128"/>
                <a:ea typeface="ＭＳ Ｐゴシック" panose="020B0600070205080204" pitchFamily="50" charset="-128"/>
              </a:rPr>
              <a:t>への暴露が少ない子どもに比べて、白血病にかかるリスクが</a:t>
            </a:r>
            <a:r>
              <a:rPr lang="en-US" altLang="ja-JP" sz="2400" b="1" dirty="0">
                <a:solidFill>
                  <a:srgbClr val="FF0000"/>
                </a:solidFill>
                <a:latin typeface="ＭＳ Ｐゴシック" panose="020B0600070205080204" pitchFamily="50" charset="-128"/>
                <a:ea typeface="ＭＳ Ｐゴシック" panose="020B0600070205080204" pitchFamily="50" charset="-128"/>
              </a:rPr>
              <a:t>60%</a:t>
            </a:r>
            <a:r>
              <a:rPr lang="ja-JP" altLang="en-US" sz="2400" b="1" dirty="0">
                <a:solidFill>
                  <a:srgbClr val="FF0000"/>
                </a:solidFill>
                <a:latin typeface="ＭＳ Ｐゴシック" panose="020B0600070205080204" pitchFamily="50" charset="-128"/>
                <a:ea typeface="ＭＳ Ｐゴシック" panose="020B0600070205080204" pitchFamily="50" charset="-128"/>
              </a:rPr>
              <a:t>高い</a:t>
            </a:r>
            <a:r>
              <a:rPr lang="ja-JP" altLang="en-US" sz="2400" dirty="0">
                <a:latin typeface="ＭＳ Ｐゴシック" panose="020B0600070205080204" pitchFamily="50" charset="-128"/>
                <a:ea typeface="ＭＳ Ｐゴシック" panose="020B0600070205080204" pitchFamily="50" charset="-128"/>
              </a:rPr>
              <a:t>ことが明らかになった。</a:t>
            </a:r>
          </a:p>
        </p:txBody>
      </p:sp>
    </p:spTree>
    <p:extLst>
      <p:ext uri="{BB962C8B-B14F-4D97-AF65-F5344CB8AC3E}">
        <p14:creationId xmlns:p14="http://schemas.microsoft.com/office/powerpoint/2010/main" val="1114414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3130E-8BD7-4D47-62E8-9194D8A2A07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FA45898-0F65-8DDF-A23E-3E496620C81A}"/>
              </a:ext>
            </a:extLst>
          </p:cNvPr>
          <p:cNvSpPr>
            <a:spLocks noGrp="1"/>
          </p:cNvSpPr>
          <p:nvPr>
            <p:ph type="title"/>
          </p:nvPr>
        </p:nvSpPr>
        <p:spPr>
          <a:xfrm>
            <a:off x="0" y="1"/>
            <a:ext cx="9144000" cy="772886"/>
          </a:xfrm>
        </p:spPr>
        <p:txBody>
          <a:bodyPr>
            <a:normAutofit fontScale="90000"/>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の規制や対策はどうなっているの？①</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8" name="コンテンツ プレースホルダー 7" descr="グラフィカル ユーザー インターフェイス, テキスト&#10;&#10;AI 生成コンテンツは誤りを含む可能性があります。">
            <a:extLst>
              <a:ext uri="{FF2B5EF4-FFF2-40B4-BE49-F238E27FC236}">
                <a16:creationId xmlns:a16="http://schemas.microsoft.com/office/drawing/2014/main" id="{15261BEE-BFB3-320B-6579-768B1DB791BC}"/>
              </a:ext>
            </a:extLst>
          </p:cNvPr>
          <p:cNvPicPr>
            <a:picLocks noGrp="1" noChangeAspect="1"/>
          </p:cNvPicPr>
          <p:nvPr>
            <p:ph idx="1"/>
          </p:nvPr>
        </p:nvPicPr>
        <p:blipFill>
          <a:blip r:embed="rId2"/>
          <a:stretch>
            <a:fillRect/>
          </a:stretch>
        </p:blipFill>
        <p:spPr>
          <a:xfrm>
            <a:off x="0" y="690098"/>
            <a:ext cx="9144000" cy="6167902"/>
          </a:xfrm>
          <a:prstGeom prst="rect">
            <a:avLst/>
          </a:prstGeom>
        </p:spPr>
      </p:pic>
    </p:spTree>
    <p:extLst>
      <p:ext uri="{BB962C8B-B14F-4D97-AF65-F5344CB8AC3E}">
        <p14:creationId xmlns:p14="http://schemas.microsoft.com/office/powerpoint/2010/main" val="252282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D3AAC0-58BA-0A47-99B2-DD1E042CB365}"/>
              </a:ext>
            </a:extLst>
          </p:cNvPr>
          <p:cNvSpPr>
            <a:spLocks noGrp="1"/>
          </p:cNvSpPr>
          <p:nvPr>
            <p:ph type="title"/>
          </p:nvPr>
        </p:nvSpPr>
        <p:spPr>
          <a:xfrm>
            <a:off x="0" y="1"/>
            <a:ext cx="9144000" cy="838200"/>
          </a:xfrm>
        </p:spPr>
        <p:txBody>
          <a:bodyPr/>
          <a:lstStyle/>
          <a:p>
            <a:pPr algn="ct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本日、お話しする内容</a:t>
            </a:r>
          </a:p>
        </p:txBody>
      </p:sp>
      <p:sp>
        <p:nvSpPr>
          <p:cNvPr id="3" name="コンテンツ プレースホルダー 2">
            <a:extLst>
              <a:ext uri="{FF2B5EF4-FFF2-40B4-BE49-F238E27FC236}">
                <a16:creationId xmlns:a16="http://schemas.microsoft.com/office/drawing/2014/main" id="{B9F49262-2C48-2C61-678B-3128E6EBA1E6}"/>
              </a:ext>
            </a:extLst>
          </p:cNvPr>
          <p:cNvSpPr>
            <a:spLocks noGrp="1"/>
          </p:cNvSpPr>
          <p:nvPr>
            <p:ph idx="1"/>
          </p:nvPr>
        </p:nvSpPr>
        <p:spPr>
          <a:xfrm>
            <a:off x="0" y="1049564"/>
            <a:ext cx="9144000" cy="5808436"/>
          </a:xfrm>
        </p:spPr>
        <p:txBody>
          <a:bodyPr/>
          <a:lstStyle/>
          <a:p>
            <a:pPr>
              <a:buFont typeface="Wingdings" panose="05000000000000000000" pitchFamily="2" charset="2"/>
              <a:buChar char="Ø"/>
            </a:pPr>
            <a:r>
              <a:rPr kumimoji="1" lang="ja-JP" altLang="en-US" sz="3200" dirty="0">
                <a:latin typeface="ＤＦ平成明朝体W7" panose="02020709000000000000" pitchFamily="17" charset="-128"/>
                <a:ea typeface="ＤＦ平成明朝体W7" panose="02020709000000000000" pitchFamily="17" charset="-128"/>
              </a:rPr>
              <a:t>有機フッ素化合物</a:t>
            </a:r>
            <a:r>
              <a:rPr kumimoji="1" lang="en-US" altLang="ja-JP" sz="3200" dirty="0">
                <a:latin typeface="ＤＦ平成明朝体W7" panose="02020709000000000000" pitchFamily="17" charset="-128"/>
                <a:ea typeface="ＤＦ平成明朝体W7" panose="02020709000000000000" pitchFamily="17" charset="-128"/>
              </a:rPr>
              <a:t>PFAS</a:t>
            </a:r>
            <a:r>
              <a:rPr kumimoji="1" lang="ja-JP" altLang="en-US" sz="3200" dirty="0">
                <a:latin typeface="ＤＦ平成明朝体W7" panose="02020709000000000000" pitchFamily="17" charset="-128"/>
                <a:ea typeface="ＤＦ平成明朝体W7" panose="02020709000000000000" pitchFamily="17" charset="-128"/>
              </a:rPr>
              <a:t>（ピーファス）とは？</a:t>
            </a:r>
            <a:endParaRPr kumimoji="1" lang="en-US" altLang="ja-JP" sz="3200"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en-US" altLang="ja-JP" sz="3200" dirty="0">
                <a:latin typeface="ＤＦ平成明朝体W7" panose="02020709000000000000" pitchFamily="17" charset="-128"/>
                <a:ea typeface="ＤＦ平成明朝体W7" panose="02020709000000000000" pitchFamily="17" charset="-128"/>
              </a:rPr>
              <a:t>PFAS</a:t>
            </a:r>
            <a:r>
              <a:rPr kumimoji="1" lang="ja-JP" altLang="en-US" sz="3200" dirty="0">
                <a:latin typeface="ＤＦ平成明朝体W7" panose="02020709000000000000" pitchFamily="17" charset="-128"/>
                <a:ea typeface="ＤＦ平成明朝体W7" panose="02020709000000000000" pitchFamily="17" charset="-128"/>
              </a:rPr>
              <a:t>って何が問題なの？</a:t>
            </a:r>
            <a:endParaRPr kumimoji="1" lang="en-US" altLang="ja-JP" sz="3200"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en-US" altLang="ja-JP" sz="3200" dirty="0">
                <a:latin typeface="ＤＦ平成明朝体W7" panose="02020709000000000000" pitchFamily="17" charset="-128"/>
                <a:ea typeface="ＤＦ平成明朝体W7" panose="02020709000000000000" pitchFamily="17" charset="-128"/>
              </a:rPr>
              <a:t>PFAS</a:t>
            </a:r>
            <a:r>
              <a:rPr kumimoji="1" lang="ja-JP" altLang="en-US" sz="3200" dirty="0">
                <a:latin typeface="ＤＦ平成明朝体W7" panose="02020709000000000000" pitchFamily="17" charset="-128"/>
                <a:ea typeface="ＤＦ平成明朝体W7" panose="02020709000000000000" pitchFamily="17" charset="-128"/>
              </a:rPr>
              <a:t>ってどんなところに使われているの？</a:t>
            </a:r>
            <a:endParaRPr lang="en-US" altLang="ja-JP" sz="3200"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en-US" altLang="ja-JP" sz="3200" dirty="0">
                <a:latin typeface="ＤＦ平成明朝体W7" panose="02020709000000000000" pitchFamily="17" charset="-128"/>
                <a:ea typeface="ＤＦ平成明朝体W7" panose="02020709000000000000" pitchFamily="17" charset="-128"/>
              </a:rPr>
              <a:t>PFAS</a:t>
            </a:r>
            <a:r>
              <a:rPr kumimoji="1" lang="ja-JP" altLang="en-US" sz="3200" dirty="0">
                <a:latin typeface="ＤＦ平成明朝体W7" panose="02020709000000000000" pitchFamily="17" charset="-128"/>
                <a:ea typeface="ＤＦ平成明朝体W7" panose="02020709000000000000" pitchFamily="17" charset="-128"/>
              </a:rPr>
              <a:t>汚染はどこまですすんでいるの？</a:t>
            </a:r>
            <a:endParaRPr kumimoji="1" lang="en-US" altLang="ja-JP" sz="3200"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en-US" altLang="ja-JP" sz="3200" dirty="0">
                <a:latin typeface="ＤＦ平成明朝体W7" panose="02020709000000000000" pitchFamily="17" charset="-128"/>
                <a:ea typeface="ＤＦ平成明朝体W7" panose="02020709000000000000" pitchFamily="17" charset="-128"/>
              </a:rPr>
              <a:t>PFAS</a:t>
            </a:r>
            <a:r>
              <a:rPr kumimoji="1" lang="ja-JP" altLang="en-US" sz="3200" dirty="0">
                <a:latin typeface="ＤＦ平成明朝体W7" panose="02020709000000000000" pitchFamily="17" charset="-128"/>
                <a:ea typeface="ＤＦ平成明朝体W7" panose="02020709000000000000" pitchFamily="17" charset="-128"/>
              </a:rPr>
              <a:t>の規制や対策はどうなっているの？</a:t>
            </a:r>
            <a:endParaRPr lang="en-US" altLang="ja-JP" sz="3200"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ja-JP" altLang="en-US" sz="3200" dirty="0">
                <a:latin typeface="ＤＦ平成明朝体W7" panose="02020709000000000000" pitchFamily="17" charset="-128"/>
                <a:ea typeface="ＤＦ平成明朝体W7" panose="02020709000000000000" pitchFamily="17" charset="-128"/>
              </a:rPr>
              <a:t>私たちはどうすればいいの？</a:t>
            </a:r>
            <a:endParaRPr kumimoji="1" lang="en-US" altLang="ja-JP" sz="3200" dirty="0">
              <a:latin typeface="ＤＦ平成明朝体W7" panose="02020709000000000000" pitchFamily="17" charset="-128"/>
              <a:ea typeface="ＤＦ平成明朝体W7" panose="02020709000000000000" pitchFamily="17" charset="-128"/>
            </a:endParaRPr>
          </a:p>
          <a:p>
            <a:pPr>
              <a:buFont typeface="Wingdings" panose="05000000000000000000" pitchFamily="2" charset="2"/>
              <a:buChar char="Ø"/>
            </a:pPr>
            <a:r>
              <a:rPr kumimoji="1" lang="en-US" altLang="ja-JP" sz="3200" dirty="0">
                <a:latin typeface="ＤＦ平成明朝体W7" panose="02020709000000000000" pitchFamily="17" charset="-128"/>
                <a:ea typeface="ＤＦ平成明朝体W7" panose="02020709000000000000" pitchFamily="17" charset="-128"/>
              </a:rPr>
              <a:t>PFAS</a:t>
            </a:r>
            <a:r>
              <a:rPr kumimoji="1" lang="ja-JP" altLang="en-US" sz="3200" dirty="0">
                <a:latin typeface="ＤＦ平成明朝体W7" panose="02020709000000000000" pitchFamily="17" charset="-128"/>
                <a:ea typeface="ＤＦ平成明朝体W7" panose="02020709000000000000" pitchFamily="17" charset="-128"/>
              </a:rPr>
              <a:t>問題をきっかけに身の回りの環境問題を考えてみませんか？</a:t>
            </a:r>
            <a:endParaRPr kumimoji="1" lang="en-US" altLang="ja-JP" sz="3200" dirty="0">
              <a:latin typeface="ＤＦ平成明朝体W7" panose="02020709000000000000" pitchFamily="17" charset="-128"/>
              <a:ea typeface="ＤＦ平成明朝体W7" panose="02020709000000000000" pitchFamily="17" charset="-128"/>
            </a:endParaRPr>
          </a:p>
          <a:p>
            <a:pPr marL="0" indent="0">
              <a:buNone/>
            </a:pPr>
            <a:endParaRPr kumimoji="1" lang="en-US" altLang="ja-JP" dirty="0"/>
          </a:p>
          <a:p>
            <a:pPr>
              <a:buFont typeface="Wingdings" panose="05000000000000000000" pitchFamily="2" charset="2"/>
              <a:buChar char="Ø"/>
            </a:pPr>
            <a:endParaRPr kumimoji="1" lang="en-US" altLang="ja-JP" dirty="0"/>
          </a:p>
          <a:p>
            <a:pPr>
              <a:buFont typeface="Wingdings" panose="05000000000000000000" pitchFamily="2" charset="2"/>
              <a:buChar char="Ø"/>
            </a:pPr>
            <a:endParaRPr kumimoji="1" lang="ja-JP" altLang="en-US" dirty="0"/>
          </a:p>
        </p:txBody>
      </p:sp>
    </p:spTree>
    <p:extLst>
      <p:ext uri="{BB962C8B-B14F-4D97-AF65-F5344CB8AC3E}">
        <p14:creationId xmlns:p14="http://schemas.microsoft.com/office/powerpoint/2010/main" val="1469012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54152-3C4C-A8A5-7C5A-5FB76D1AC2C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969D0F6-0CFE-3FB4-00D2-516E22D2E5A5}"/>
              </a:ext>
            </a:extLst>
          </p:cNvPr>
          <p:cNvSpPr>
            <a:spLocks noGrp="1"/>
          </p:cNvSpPr>
          <p:nvPr>
            <p:ph type="title"/>
          </p:nvPr>
        </p:nvSpPr>
        <p:spPr>
          <a:xfrm>
            <a:off x="0" y="1"/>
            <a:ext cx="9144000" cy="772886"/>
          </a:xfrm>
        </p:spPr>
        <p:txBody>
          <a:bodyPr>
            <a:normAutofit fontScale="90000"/>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の規制や対策はどうなっているの？②</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6" name="コンテンツ プレースホルダー 5" descr="ダイアグラム が含まれている画像&#10;&#10;AI 生成コンテンツは誤りを含む可能性があります。">
            <a:extLst>
              <a:ext uri="{FF2B5EF4-FFF2-40B4-BE49-F238E27FC236}">
                <a16:creationId xmlns:a16="http://schemas.microsoft.com/office/drawing/2014/main" id="{9A1568C8-2D82-45CF-7ECF-7AC7D2EF2595}"/>
              </a:ext>
            </a:extLst>
          </p:cNvPr>
          <p:cNvPicPr>
            <a:picLocks noGrp="1" noChangeAspect="1"/>
          </p:cNvPicPr>
          <p:nvPr>
            <p:ph idx="1"/>
          </p:nvPr>
        </p:nvPicPr>
        <p:blipFill>
          <a:blip r:embed="rId2"/>
          <a:stretch>
            <a:fillRect/>
          </a:stretch>
        </p:blipFill>
        <p:spPr>
          <a:xfrm>
            <a:off x="0" y="772886"/>
            <a:ext cx="9144000" cy="6062703"/>
          </a:xfrm>
          <a:prstGeom prst="rect">
            <a:avLst/>
          </a:prstGeom>
        </p:spPr>
      </p:pic>
    </p:spTree>
    <p:extLst>
      <p:ext uri="{BB962C8B-B14F-4D97-AF65-F5344CB8AC3E}">
        <p14:creationId xmlns:p14="http://schemas.microsoft.com/office/powerpoint/2010/main" val="1288537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7C012-19BE-54B9-E532-23BABA3DC8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95A844-FE14-E608-BDF4-94C15A836F1F}"/>
              </a:ext>
            </a:extLst>
          </p:cNvPr>
          <p:cNvSpPr>
            <a:spLocks noGrp="1"/>
          </p:cNvSpPr>
          <p:nvPr>
            <p:ph type="title"/>
          </p:nvPr>
        </p:nvSpPr>
        <p:spPr>
          <a:xfrm>
            <a:off x="0" y="1"/>
            <a:ext cx="9144000" cy="772886"/>
          </a:xfrm>
        </p:spPr>
        <p:txBody>
          <a:bodyPr>
            <a:normAutofit fontScale="90000"/>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の規制や対策はどうなっているの？③</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コンテンツ プレースホルダー 3">
            <a:extLst>
              <a:ext uri="{FF2B5EF4-FFF2-40B4-BE49-F238E27FC236}">
                <a16:creationId xmlns:a16="http://schemas.microsoft.com/office/drawing/2014/main" id="{4E34C939-67DF-5AA7-EA68-F56B73DD3B69}"/>
              </a:ext>
            </a:extLst>
          </p:cNvPr>
          <p:cNvSpPr>
            <a:spLocks noGrp="1"/>
          </p:cNvSpPr>
          <p:nvPr>
            <p:ph idx="1"/>
          </p:nvPr>
        </p:nvSpPr>
        <p:spPr/>
        <p:txBody>
          <a:bodyPr/>
          <a:lstStyle/>
          <a:p>
            <a:endParaRPr lang="ja-JP" altLang="en-US"/>
          </a:p>
        </p:txBody>
      </p:sp>
      <p:pic>
        <p:nvPicPr>
          <p:cNvPr id="7" name="図 6" descr="テーブル&#10;&#10;AI 生成コンテンツは誤りを含む可能性があります。">
            <a:extLst>
              <a:ext uri="{FF2B5EF4-FFF2-40B4-BE49-F238E27FC236}">
                <a16:creationId xmlns:a16="http://schemas.microsoft.com/office/drawing/2014/main" id="{5BBEEAC6-33FF-3986-6887-7ECB85CC64F1}"/>
              </a:ext>
            </a:extLst>
          </p:cNvPr>
          <p:cNvPicPr>
            <a:picLocks noChangeAspect="1"/>
          </p:cNvPicPr>
          <p:nvPr/>
        </p:nvPicPr>
        <p:blipFill>
          <a:blip r:embed="rId2"/>
          <a:stretch>
            <a:fillRect/>
          </a:stretch>
        </p:blipFill>
        <p:spPr>
          <a:xfrm>
            <a:off x="-10884" y="681036"/>
            <a:ext cx="9220200" cy="6212087"/>
          </a:xfrm>
          <a:prstGeom prst="rect">
            <a:avLst/>
          </a:prstGeom>
        </p:spPr>
      </p:pic>
      <p:sp>
        <p:nvSpPr>
          <p:cNvPr id="3" name="テキスト ボックス 2">
            <a:extLst>
              <a:ext uri="{FF2B5EF4-FFF2-40B4-BE49-F238E27FC236}">
                <a16:creationId xmlns:a16="http://schemas.microsoft.com/office/drawing/2014/main" id="{95301E73-7667-8858-B44D-AAC6BD2C7531}"/>
              </a:ext>
            </a:extLst>
          </p:cNvPr>
          <p:cNvSpPr txBox="1"/>
          <p:nvPr/>
        </p:nvSpPr>
        <p:spPr>
          <a:xfrm>
            <a:off x="141514" y="2046514"/>
            <a:ext cx="9002486" cy="391886"/>
          </a:xfrm>
          <a:prstGeom prst="rect">
            <a:avLst/>
          </a:prstGeom>
          <a:noFill/>
          <a:ln w="38100">
            <a:solidFill>
              <a:srgbClr val="FF0000">
                <a:alpha val="91000"/>
              </a:srgbClr>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2030223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B696E4B8-F484-D65C-2A91-51B8B248177B}"/>
              </a:ext>
            </a:extLst>
          </p:cNvPr>
          <p:cNvPicPr>
            <a:picLocks noChangeAspect="1"/>
          </p:cNvPicPr>
          <p:nvPr/>
        </p:nvPicPr>
        <p:blipFill>
          <a:blip r:embed="rId2"/>
          <a:stretch>
            <a:fillRect/>
          </a:stretch>
        </p:blipFill>
        <p:spPr>
          <a:xfrm>
            <a:off x="0" y="733048"/>
            <a:ext cx="9144000" cy="6233809"/>
          </a:xfrm>
          <a:prstGeom prst="rect">
            <a:avLst/>
          </a:prstGeom>
        </p:spPr>
      </p:pic>
      <p:sp>
        <p:nvSpPr>
          <p:cNvPr id="5" name="タイトル 1">
            <a:extLst>
              <a:ext uri="{FF2B5EF4-FFF2-40B4-BE49-F238E27FC236}">
                <a16:creationId xmlns:a16="http://schemas.microsoft.com/office/drawing/2014/main" id="{152784B6-6738-A701-54BB-0178C0E20249}"/>
              </a:ext>
            </a:extLst>
          </p:cNvPr>
          <p:cNvSpPr>
            <a:spLocks noGrp="1"/>
          </p:cNvSpPr>
          <p:nvPr>
            <p:ph type="title"/>
          </p:nvPr>
        </p:nvSpPr>
        <p:spPr>
          <a:xfrm>
            <a:off x="0" y="0"/>
            <a:ext cx="9144000" cy="733049"/>
          </a:xfrm>
        </p:spPr>
        <p:txBody>
          <a:bodyPr>
            <a:normAutofit fontScale="90000"/>
          </a:bodyPr>
          <a:lstStyle/>
          <a:p>
            <a:pPr algn="ctr"/>
            <a:r>
              <a:rPr lang="en-US" altLang="ja-JP" sz="40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の規制や対策はどうなっているの？④</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739424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2A612-01E6-BE5F-928D-1E6ABD14895A}"/>
              </a:ext>
            </a:extLst>
          </p:cNvPr>
          <p:cNvSpPr>
            <a:spLocks noGrp="1"/>
          </p:cNvSpPr>
          <p:nvPr>
            <p:ph type="title"/>
          </p:nvPr>
        </p:nvSpPr>
        <p:spPr>
          <a:xfrm>
            <a:off x="0" y="1"/>
            <a:ext cx="9144000" cy="914400"/>
          </a:xfrm>
        </p:spPr>
        <p:txBody>
          <a:bodyPr>
            <a:noAutofit/>
          </a:bodyPr>
          <a:lstStyle/>
          <a:p>
            <a:pPr algn="ct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の規制や対策はどうなっているの？⑤</a:t>
            </a:r>
            <a:endParaRPr kumimoji="1" lang="ja-JP" altLang="en-US" sz="3600" dirty="0"/>
          </a:p>
        </p:txBody>
      </p:sp>
      <p:pic>
        <p:nvPicPr>
          <p:cNvPr id="4" name="図 3" descr="テーブル&#10;&#10;AI 生成コンテンツは誤りを含む可能性があります。">
            <a:extLst>
              <a:ext uri="{FF2B5EF4-FFF2-40B4-BE49-F238E27FC236}">
                <a16:creationId xmlns:a16="http://schemas.microsoft.com/office/drawing/2014/main" id="{D4DDD45F-412A-9867-D88A-7B119AEC3D41}"/>
              </a:ext>
            </a:extLst>
          </p:cNvPr>
          <p:cNvPicPr>
            <a:picLocks noChangeAspect="1"/>
          </p:cNvPicPr>
          <p:nvPr/>
        </p:nvPicPr>
        <p:blipFill>
          <a:blip r:embed="rId2"/>
          <a:stretch>
            <a:fillRect/>
          </a:stretch>
        </p:blipFill>
        <p:spPr>
          <a:xfrm>
            <a:off x="0" y="892629"/>
            <a:ext cx="9144000" cy="5965369"/>
          </a:xfrm>
          <a:prstGeom prst="rect">
            <a:avLst/>
          </a:prstGeom>
        </p:spPr>
      </p:pic>
    </p:spTree>
    <p:extLst>
      <p:ext uri="{BB962C8B-B14F-4D97-AF65-F5344CB8AC3E}">
        <p14:creationId xmlns:p14="http://schemas.microsoft.com/office/powerpoint/2010/main" val="1717335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61F4AB-7A45-E18C-C653-B0A7ABE5D6E8}"/>
              </a:ext>
            </a:extLst>
          </p:cNvPr>
          <p:cNvSpPr>
            <a:spLocks noGrp="1"/>
          </p:cNvSpPr>
          <p:nvPr>
            <p:ph type="title"/>
          </p:nvPr>
        </p:nvSpPr>
        <p:spPr>
          <a:xfrm>
            <a:off x="0" y="49441"/>
            <a:ext cx="9144000" cy="636360"/>
          </a:xfrm>
        </p:spPr>
        <p:txBody>
          <a:bodyPr>
            <a:normAutofit fontScale="90000"/>
          </a:bodyPr>
          <a:lstStyle/>
          <a:p>
            <a:pPr algn="ctr"/>
            <a:br>
              <a:rPr lang="en-US" altLang="ja-JP" dirty="0">
                <a:latin typeface="ＤＦ平成明朝体W7" panose="02020709000000000000" pitchFamily="17" charset="-128"/>
                <a:ea typeface="ＤＦ平成明朝体W7" panose="02020709000000000000" pitchFamily="17" charset="-128"/>
              </a:rPr>
            </a:br>
            <a:r>
              <a:rPr lang="ja-JP" altLang="en-US" dirty="0">
                <a:solidFill>
                  <a:srgbClr val="FF0000"/>
                </a:solidFill>
                <a:latin typeface="HGP創英角ﾎﾟｯﾌﾟ体" panose="040B0A00000000000000" pitchFamily="50" charset="-128"/>
                <a:ea typeface="HGP創英角ﾎﾟｯﾌﾟ体" panose="040B0A00000000000000" pitchFamily="50" charset="-128"/>
              </a:rPr>
              <a:t>私たちはどうすればいいの？</a:t>
            </a:r>
            <a:br>
              <a:rPr lang="en-US" altLang="ja-JP" dirty="0">
                <a:solidFill>
                  <a:srgbClr val="FF0000"/>
                </a:solidFill>
                <a:latin typeface="HGP創英角ﾎﾟｯﾌﾟ体" panose="040B0A00000000000000" pitchFamily="50" charset="-128"/>
                <a:ea typeface="HGP創英角ﾎﾟｯﾌﾟ体" panose="040B0A00000000000000" pitchFamily="50" charset="-128"/>
              </a:rPr>
            </a:br>
            <a:endParaRPr kumimoji="1" lang="ja-JP" altLang="en-US"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7F530468-435F-DCD6-5257-29361DC18723}"/>
              </a:ext>
            </a:extLst>
          </p:cNvPr>
          <p:cNvSpPr>
            <a:spLocks noGrp="1"/>
          </p:cNvSpPr>
          <p:nvPr>
            <p:ph idx="1"/>
          </p:nvPr>
        </p:nvSpPr>
        <p:spPr>
          <a:xfrm>
            <a:off x="0" y="685802"/>
            <a:ext cx="9144000" cy="6172198"/>
          </a:xfrm>
        </p:spPr>
        <p:txBody>
          <a:bodyPr/>
          <a:lstStyle/>
          <a:p>
            <a:pPr>
              <a:buFont typeface="Wingdings" panose="05000000000000000000" pitchFamily="2" charset="2"/>
              <a:buChar char="Ø"/>
            </a:pPr>
            <a:r>
              <a:rPr kumimoji="1" lang="ja-JP" altLang="en-US" dirty="0">
                <a:latin typeface="ＤＦ平成明朝体W7" panose="02020709000000000000" pitchFamily="17" charset="-128"/>
                <a:ea typeface="ＤＦ平成明朝体W7" panose="02020709000000000000" pitchFamily="17" charset="-128"/>
              </a:rPr>
              <a:t>暮らしの中の</a:t>
            </a:r>
            <a:r>
              <a:rPr kumimoji="1" lang="en-US" altLang="ja-JP" dirty="0">
                <a:latin typeface="ＤＦ平成明朝体W7" panose="02020709000000000000" pitchFamily="17" charset="-128"/>
                <a:ea typeface="ＤＦ平成明朝体W7" panose="02020709000000000000" pitchFamily="17" charset="-128"/>
              </a:rPr>
              <a:t>PFAS</a:t>
            </a:r>
            <a:r>
              <a:rPr kumimoji="1" lang="ja-JP" altLang="en-US" dirty="0">
                <a:latin typeface="ＤＦ平成明朝体W7" panose="02020709000000000000" pitchFamily="17" charset="-128"/>
                <a:ea typeface="ＤＦ平成明朝体W7" panose="02020709000000000000" pitchFamily="17" charset="-128"/>
              </a:rPr>
              <a:t>汚染を防ぐためにできることの例</a:t>
            </a:r>
          </a:p>
        </p:txBody>
      </p:sp>
      <p:graphicFrame>
        <p:nvGraphicFramePr>
          <p:cNvPr id="6" name="表 5">
            <a:extLst>
              <a:ext uri="{FF2B5EF4-FFF2-40B4-BE49-F238E27FC236}">
                <a16:creationId xmlns:a16="http://schemas.microsoft.com/office/drawing/2014/main" id="{C3CC7DBE-D9CE-B6F8-7FD9-D7F4A38A2849}"/>
              </a:ext>
            </a:extLst>
          </p:cNvPr>
          <p:cNvGraphicFramePr>
            <a:graphicFrameLocks noGrp="1"/>
          </p:cNvGraphicFramePr>
          <p:nvPr/>
        </p:nvGraphicFramePr>
        <p:xfrm>
          <a:off x="0" y="1168399"/>
          <a:ext cx="9144000" cy="5403888"/>
        </p:xfrm>
        <a:graphic>
          <a:graphicData uri="http://schemas.openxmlformats.org/drawingml/2006/table">
            <a:tbl>
              <a:tblPr firstRow="1" bandRow="1">
                <a:tableStyleId>{5C22544A-7EE6-4342-B048-85BDC9FD1C3A}</a:tableStyleId>
              </a:tblPr>
              <a:tblGrid>
                <a:gridCol w="2596243">
                  <a:extLst>
                    <a:ext uri="{9D8B030D-6E8A-4147-A177-3AD203B41FA5}">
                      <a16:colId xmlns:a16="http://schemas.microsoft.com/office/drawing/2014/main" val="3316355332"/>
                    </a:ext>
                  </a:extLst>
                </a:gridCol>
                <a:gridCol w="6547757">
                  <a:extLst>
                    <a:ext uri="{9D8B030D-6E8A-4147-A177-3AD203B41FA5}">
                      <a16:colId xmlns:a16="http://schemas.microsoft.com/office/drawing/2014/main" val="2406474875"/>
                    </a:ext>
                  </a:extLst>
                </a:gridCol>
              </a:tblGrid>
              <a:tr h="1703710">
                <a:tc>
                  <a:txBody>
                    <a:bodyPr/>
                    <a:lstStyle/>
                    <a:p>
                      <a:pPr algn="ctr"/>
                      <a:endParaRPr kumimoji="1" lang="en-US" altLang="ja-JP" sz="2800" dirty="0">
                        <a:latin typeface="ＤＦ平成明朝体W7" panose="02020709000000000000" pitchFamily="17" charset="-128"/>
                        <a:ea typeface="ＤＦ平成明朝体W7" panose="02020709000000000000" pitchFamily="17" charset="-128"/>
                      </a:endParaRPr>
                    </a:p>
                    <a:p>
                      <a:pPr algn="ctr"/>
                      <a:r>
                        <a:rPr kumimoji="1" lang="ja-JP" altLang="en-US" sz="2800" dirty="0">
                          <a:latin typeface="ＤＦ平成明朝体W7" panose="02020709000000000000" pitchFamily="17" charset="-128"/>
                          <a:ea typeface="ＤＦ平成明朝体W7" panose="02020709000000000000" pitchFamily="17" charset="-128"/>
                        </a:rPr>
                        <a:t>フライパン</a:t>
                      </a:r>
                    </a:p>
                  </a:txBody>
                  <a:tcPr>
                    <a:solidFill>
                      <a:schemeClr val="accent1">
                        <a:lumMod val="60000"/>
                        <a:lumOff val="40000"/>
                      </a:schemeClr>
                    </a:solidFill>
                  </a:tcPr>
                </a:tc>
                <a:tc>
                  <a:txBody>
                    <a:bodyPr/>
                    <a:lstStyle/>
                    <a:p>
                      <a:pPr>
                        <a:lnSpc>
                          <a:spcPts val="1900"/>
                        </a:lnSpc>
                      </a:pPr>
                      <a:r>
                        <a:rPr kumimoji="1" lang="ja-JP" altLang="en-US" sz="2000" dirty="0">
                          <a:latin typeface="ＤＦ平成明朝体W7" panose="02020709000000000000" pitchFamily="17" charset="-128"/>
                          <a:ea typeface="ＤＦ平成明朝体W7" panose="02020709000000000000" pitchFamily="17" charset="-128"/>
                        </a:rPr>
                        <a:t>・フッ素樹脂加工のフライパンは</a:t>
                      </a:r>
                      <a:r>
                        <a:rPr kumimoji="1" lang="en-US" altLang="ja-JP" sz="2000" dirty="0">
                          <a:latin typeface="ＤＦ平成明朝体W7" panose="02020709000000000000" pitchFamily="17" charset="-128"/>
                          <a:ea typeface="ＤＦ平成明朝体W7" panose="02020709000000000000" pitchFamily="17" charset="-128"/>
                        </a:rPr>
                        <a:t>360℃</a:t>
                      </a:r>
                      <a:r>
                        <a:rPr kumimoji="1" lang="ja-JP" altLang="en-US" sz="2000" dirty="0">
                          <a:latin typeface="ＤＦ平成明朝体W7" panose="02020709000000000000" pitchFamily="17" charset="-128"/>
                          <a:ea typeface="ＤＦ平成明朝体W7" panose="02020709000000000000" pitchFamily="17" charset="-128"/>
                        </a:rPr>
                        <a:t>の高温に達すると、</a:t>
                      </a:r>
                      <a:r>
                        <a:rPr kumimoji="1" lang="en-US" altLang="ja-JP" sz="2000" dirty="0">
                          <a:latin typeface="ＤＦ平成明朝体W7" panose="02020709000000000000" pitchFamily="17" charset="-128"/>
                          <a:ea typeface="ＤＦ平成明朝体W7" panose="02020709000000000000" pitchFamily="17" charset="-128"/>
                        </a:rPr>
                        <a:t>PFAS</a:t>
                      </a:r>
                      <a:r>
                        <a:rPr kumimoji="1" lang="ja-JP" altLang="en-US" sz="2000" dirty="0">
                          <a:latin typeface="ＤＦ平成明朝体W7" panose="02020709000000000000" pitchFamily="17" charset="-128"/>
                          <a:ea typeface="ＤＦ平成明朝体W7" panose="02020709000000000000" pitchFamily="17" charset="-128"/>
                        </a:rPr>
                        <a:t>を服務有害ガスが発生するため、空焚きに注意。また、コーティングが傷ついたりはがれたりすると食品への汚染が起きやすくなる。</a:t>
                      </a:r>
                      <a:endParaRPr kumimoji="1" lang="en-US" altLang="ja-JP" sz="2000" dirty="0">
                        <a:latin typeface="ＤＦ平成明朝体W7" panose="02020709000000000000" pitchFamily="17" charset="-128"/>
                        <a:ea typeface="ＤＦ平成明朝体W7" panose="02020709000000000000" pitchFamily="17" charset="-128"/>
                      </a:endParaRPr>
                    </a:p>
                    <a:p>
                      <a:pPr>
                        <a:lnSpc>
                          <a:spcPts val="1900"/>
                        </a:lnSpc>
                      </a:pPr>
                      <a:r>
                        <a:rPr kumimoji="1" lang="ja-JP" altLang="en-US" sz="2000" dirty="0">
                          <a:latin typeface="ＤＦ平成明朝体W7" panose="02020709000000000000" pitchFamily="17" charset="-128"/>
                          <a:ea typeface="ＤＦ平成明朝体W7" panose="02020709000000000000" pitchFamily="17" charset="-128"/>
                        </a:rPr>
                        <a:t>・化学物質による汚染をできるだけ避けるためには、鉄製やステンレス製などコーティングがされていない製品を選ぶ。</a:t>
                      </a:r>
                    </a:p>
                  </a:txBody>
                  <a:tcPr>
                    <a:solidFill>
                      <a:schemeClr val="accent1">
                        <a:lumMod val="60000"/>
                        <a:lumOff val="40000"/>
                      </a:schemeClr>
                    </a:solidFill>
                  </a:tcPr>
                </a:tc>
                <a:extLst>
                  <a:ext uri="{0D108BD9-81ED-4DB2-BD59-A6C34878D82A}">
                    <a16:rowId xmlns:a16="http://schemas.microsoft.com/office/drawing/2014/main" val="3124915486"/>
                  </a:ext>
                </a:extLst>
              </a:tr>
              <a:tr h="510970">
                <a:tc>
                  <a:txBody>
                    <a:bodyPr/>
                    <a:lstStyle/>
                    <a:p>
                      <a:pPr algn="ctr"/>
                      <a:r>
                        <a:rPr kumimoji="1" lang="ja-JP" altLang="en-US" sz="2800" dirty="0">
                          <a:latin typeface="ＤＦ平成明朝体W7" panose="02020709000000000000" pitchFamily="17" charset="-128"/>
                          <a:ea typeface="ＤＦ平成明朝体W7" panose="02020709000000000000" pitchFamily="17" charset="-128"/>
                        </a:rPr>
                        <a:t>衣料品・雑貨</a:t>
                      </a:r>
                    </a:p>
                  </a:txBody>
                  <a:tcPr/>
                </a:tc>
                <a:tc>
                  <a:txBody>
                    <a:bodyPr/>
                    <a:lstStyle/>
                    <a:p>
                      <a:r>
                        <a:rPr kumimoji="1" lang="ja-JP" altLang="en-US" sz="2000" dirty="0">
                          <a:latin typeface="ＤＦ平成明朝体W7" panose="02020709000000000000" pitchFamily="17" charset="-128"/>
                          <a:ea typeface="ＤＦ平成明朝体W7" panose="02020709000000000000" pitchFamily="17" charset="-128"/>
                        </a:rPr>
                        <a:t>・防汚処理やはっ水加工がされている製品に注意する。</a:t>
                      </a:r>
                    </a:p>
                  </a:txBody>
                  <a:tcPr/>
                </a:tc>
                <a:extLst>
                  <a:ext uri="{0D108BD9-81ED-4DB2-BD59-A6C34878D82A}">
                    <a16:rowId xmlns:a16="http://schemas.microsoft.com/office/drawing/2014/main" val="495926686"/>
                  </a:ext>
                </a:extLst>
              </a:tr>
              <a:tr h="962232">
                <a:tc>
                  <a:txBody>
                    <a:bodyPr/>
                    <a:lstStyle/>
                    <a:p>
                      <a:pPr algn="ctr"/>
                      <a:r>
                        <a:rPr kumimoji="1" lang="ja-JP" altLang="en-US" sz="2800" dirty="0">
                          <a:latin typeface="ＤＦ平成明朝体W7" panose="02020709000000000000" pitchFamily="17" charset="-128"/>
                          <a:ea typeface="ＤＦ平成明朝体W7" panose="02020709000000000000" pitchFamily="17" charset="-128"/>
                        </a:rPr>
                        <a:t>化粧品</a:t>
                      </a:r>
                    </a:p>
                  </a:txBody>
                  <a:tcPr/>
                </a:tc>
                <a:tc>
                  <a:txBody>
                    <a:bodyPr/>
                    <a:lstStyle/>
                    <a:p>
                      <a:pPr>
                        <a:lnSpc>
                          <a:spcPts val="2000"/>
                        </a:lnSpc>
                      </a:pPr>
                      <a:r>
                        <a:rPr kumimoji="1" lang="ja-JP" altLang="en-US" sz="2000" dirty="0">
                          <a:latin typeface="ＤＦ平成明朝体W7" panose="02020709000000000000" pitchFamily="17" charset="-128"/>
                          <a:ea typeface="ＤＦ平成明朝体W7" panose="02020709000000000000" pitchFamily="17" charset="-128"/>
                        </a:rPr>
                        <a:t>・成分表示を確認する。フッ素を含むことを示す「フルオロ」という文字があれば、</a:t>
                      </a:r>
                      <a:r>
                        <a:rPr kumimoji="1" lang="en-US" altLang="ja-JP" sz="2000" dirty="0">
                          <a:latin typeface="ＤＦ平成明朝体W7" panose="02020709000000000000" pitchFamily="17" charset="-128"/>
                          <a:ea typeface="ＤＦ平成明朝体W7" panose="02020709000000000000" pitchFamily="17" charset="-128"/>
                        </a:rPr>
                        <a:t>PFAS</a:t>
                      </a:r>
                      <a:r>
                        <a:rPr kumimoji="1" lang="ja-JP" altLang="en-US" sz="2000" dirty="0">
                          <a:latin typeface="ＤＦ平成明朝体W7" panose="02020709000000000000" pitchFamily="17" charset="-128"/>
                          <a:ea typeface="ＤＦ平成明朝体W7" panose="02020709000000000000" pitchFamily="17" charset="-128"/>
                        </a:rPr>
                        <a:t>を含む可能性があるため注意。</a:t>
                      </a:r>
                    </a:p>
                  </a:txBody>
                  <a:tcPr/>
                </a:tc>
                <a:extLst>
                  <a:ext uri="{0D108BD9-81ED-4DB2-BD59-A6C34878D82A}">
                    <a16:rowId xmlns:a16="http://schemas.microsoft.com/office/drawing/2014/main" val="3097962164"/>
                  </a:ext>
                </a:extLst>
              </a:tr>
              <a:tr h="670647">
                <a:tc>
                  <a:txBody>
                    <a:bodyPr/>
                    <a:lstStyle/>
                    <a:p>
                      <a:pPr algn="ctr"/>
                      <a:r>
                        <a:rPr kumimoji="1" lang="ja-JP" altLang="en-US" sz="2400" dirty="0">
                          <a:latin typeface="ＤＦ平成明朝体W7" panose="02020709000000000000" pitchFamily="17" charset="-128"/>
                          <a:ea typeface="ＤＦ平成明朝体W7" panose="02020709000000000000" pitchFamily="17" charset="-128"/>
                        </a:rPr>
                        <a:t>デンタルフロス</a:t>
                      </a:r>
                    </a:p>
                  </a:txBody>
                  <a:tcPr/>
                </a:tc>
                <a:tc>
                  <a:txBody>
                    <a:bodyPr/>
                    <a:lstStyle/>
                    <a:p>
                      <a:pPr>
                        <a:lnSpc>
                          <a:spcPts val="2000"/>
                        </a:lnSpc>
                      </a:pPr>
                      <a:r>
                        <a:rPr kumimoji="1" lang="ja-JP" altLang="en-US" sz="2000" dirty="0">
                          <a:latin typeface="ＤＦ平成明朝体W7" panose="02020709000000000000" pitchFamily="17" charset="-128"/>
                          <a:ea typeface="ＤＦ平成明朝体W7" panose="02020709000000000000" pitchFamily="17" charset="-128"/>
                        </a:rPr>
                        <a:t>・表示を確認し、材質が「</a:t>
                      </a:r>
                      <a:r>
                        <a:rPr kumimoji="1" lang="en-US" altLang="ja-JP" sz="2000" dirty="0">
                          <a:latin typeface="ＤＦ平成明朝体W7" panose="02020709000000000000" pitchFamily="17" charset="-128"/>
                          <a:ea typeface="ＤＦ平成明朝体W7" panose="02020709000000000000" pitchFamily="17" charset="-128"/>
                        </a:rPr>
                        <a:t>PTFE</a:t>
                      </a:r>
                      <a:r>
                        <a:rPr kumimoji="1" lang="ja-JP" altLang="en-US" sz="2000" dirty="0">
                          <a:latin typeface="ＤＦ平成明朝体W7" panose="02020709000000000000" pitchFamily="17" charset="-128"/>
                          <a:ea typeface="ＤＦ平成明朝体W7" panose="02020709000000000000" pitchFamily="17" charset="-128"/>
                        </a:rPr>
                        <a:t>」（フッ素樹脂の一種）のものを避ける。</a:t>
                      </a:r>
                    </a:p>
                  </a:txBody>
                  <a:tcPr/>
                </a:tc>
                <a:extLst>
                  <a:ext uri="{0D108BD9-81ED-4DB2-BD59-A6C34878D82A}">
                    <a16:rowId xmlns:a16="http://schemas.microsoft.com/office/drawing/2014/main" val="200530061"/>
                  </a:ext>
                </a:extLst>
              </a:tr>
              <a:tr h="670647">
                <a:tc>
                  <a:txBody>
                    <a:bodyPr/>
                    <a:lstStyle/>
                    <a:p>
                      <a:pPr algn="ctr"/>
                      <a:r>
                        <a:rPr kumimoji="1" lang="ja-JP" altLang="en-US" sz="2800" dirty="0">
                          <a:latin typeface="ＤＦ平成明朝体W7" panose="02020709000000000000" pitchFamily="17" charset="-128"/>
                          <a:ea typeface="ＤＦ平成明朝体W7" panose="02020709000000000000" pitchFamily="17" charset="-128"/>
                        </a:rPr>
                        <a:t>食品包装</a:t>
                      </a:r>
                    </a:p>
                  </a:txBody>
                  <a:tcPr/>
                </a:tc>
                <a:tc>
                  <a:txBody>
                    <a:bodyPr/>
                    <a:lstStyle/>
                    <a:p>
                      <a:pPr>
                        <a:lnSpc>
                          <a:spcPts val="2000"/>
                        </a:lnSpc>
                      </a:pPr>
                      <a:r>
                        <a:rPr kumimoji="1" lang="ja-JP" altLang="en-US" sz="2000" dirty="0">
                          <a:latin typeface="ＤＦ平成明朝体W7" panose="02020709000000000000" pitchFamily="17" charset="-128"/>
                          <a:ea typeface="ＤＦ平成明朝体W7" panose="02020709000000000000" pitchFamily="17" charset="-128"/>
                        </a:rPr>
                        <a:t>・ファストフード店や紙コップ、紙ストローの利用を可能な限り控える。</a:t>
                      </a:r>
                    </a:p>
                  </a:txBody>
                  <a:tcPr/>
                </a:tc>
                <a:extLst>
                  <a:ext uri="{0D108BD9-81ED-4DB2-BD59-A6C34878D82A}">
                    <a16:rowId xmlns:a16="http://schemas.microsoft.com/office/drawing/2014/main" val="679761171"/>
                  </a:ext>
                </a:extLst>
              </a:tr>
              <a:tr h="801281">
                <a:tc>
                  <a:txBody>
                    <a:bodyPr/>
                    <a:lstStyle/>
                    <a:p>
                      <a:pPr algn="ctr"/>
                      <a:r>
                        <a:rPr kumimoji="1" lang="ja-JP" altLang="en-US" sz="2800" dirty="0">
                          <a:latin typeface="ＤＦ平成明朝体W7" panose="02020709000000000000" pitchFamily="17" charset="-128"/>
                          <a:ea typeface="ＤＦ平成明朝体W7" panose="02020709000000000000" pitchFamily="17" charset="-128"/>
                        </a:rPr>
                        <a:t>防水スプレー</a:t>
                      </a:r>
                    </a:p>
                  </a:txBody>
                  <a:tcPr/>
                </a:tc>
                <a:tc>
                  <a:txBody>
                    <a:bodyPr/>
                    <a:lstStyle/>
                    <a:p>
                      <a:pPr>
                        <a:lnSpc>
                          <a:spcPts val="2000"/>
                        </a:lnSpc>
                      </a:pPr>
                      <a:r>
                        <a:rPr kumimoji="1" lang="ja-JP" altLang="en-US" sz="2000" dirty="0">
                          <a:latin typeface="ＤＦ平成明朝体W7" panose="02020709000000000000" pitchFamily="17" charset="-128"/>
                          <a:ea typeface="ＤＦ平成明朝体W7" panose="02020709000000000000" pitchFamily="17" charset="-128"/>
                        </a:rPr>
                        <a:t>・表示を確認し、「フッ素系」「フッ素樹脂」とあるものを避ける。</a:t>
                      </a:r>
                    </a:p>
                  </a:txBody>
                  <a:tcPr/>
                </a:tc>
                <a:extLst>
                  <a:ext uri="{0D108BD9-81ED-4DB2-BD59-A6C34878D82A}">
                    <a16:rowId xmlns:a16="http://schemas.microsoft.com/office/drawing/2014/main" val="3996345227"/>
                  </a:ext>
                </a:extLst>
              </a:tr>
            </a:tbl>
          </a:graphicData>
        </a:graphic>
      </p:graphicFrame>
      <p:sp>
        <p:nvSpPr>
          <p:cNvPr id="8" name="テキスト ボックス 7">
            <a:extLst>
              <a:ext uri="{FF2B5EF4-FFF2-40B4-BE49-F238E27FC236}">
                <a16:creationId xmlns:a16="http://schemas.microsoft.com/office/drawing/2014/main" id="{F603E36D-8328-475A-3F2A-FC91EC27A9E5}"/>
              </a:ext>
            </a:extLst>
          </p:cNvPr>
          <p:cNvSpPr txBox="1"/>
          <p:nvPr/>
        </p:nvSpPr>
        <p:spPr>
          <a:xfrm>
            <a:off x="0" y="6607629"/>
            <a:ext cx="9046029" cy="338554"/>
          </a:xfrm>
          <a:prstGeom prst="rect">
            <a:avLst/>
          </a:prstGeom>
          <a:noFill/>
        </p:spPr>
        <p:txBody>
          <a:bodyPr wrap="square" rtlCol="0">
            <a:spAutoFit/>
          </a:bodyPr>
          <a:lstStyle/>
          <a:p>
            <a:r>
              <a:rPr kumimoji="1" lang="ja-JP" altLang="en-US" sz="1600" dirty="0">
                <a:latin typeface="ＤＦ平成明朝体W7" panose="02020709000000000000" pitchFamily="17" charset="-128"/>
                <a:ea typeface="ＤＦ平成明朝体W7" panose="02020709000000000000" pitchFamily="17" charset="-128"/>
              </a:rPr>
              <a:t>出典：日本消費者連盟</a:t>
            </a:r>
            <a:r>
              <a:rPr kumimoji="1" lang="en-US" altLang="ja-JP" sz="1600" dirty="0">
                <a:latin typeface="ＤＦ平成明朝体W7" panose="02020709000000000000" pitchFamily="17" charset="-128"/>
                <a:ea typeface="ＤＦ平成明朝体W7" panose="02020709000000000000" pitchFamily="17" charset="-128"/>
              </a:rPr>
              <a:t>『PFAS</a:t>
            </a:r>
            <a:r>
              <a:rPr kumimoji="1" lang="ja-JP" altLang="en-US" sz="1600" dirty="0">
                <a:latin typeface="ＤＦ平成明朝体W7" panose="02020709000000000000" pitchFamily="17" charset="-128"/>
                <a:ea typeface="ＤＦ平成明朝体W7" panose="02020709000000000000" pitchFamily="17" charset="-128"/>
              </a:rPr>
              <a:t>問題入門</a:t>
            </a:r>
            <a:r>
              <a:rPr kumimoji="1" lang="en-US" altLang="ja-JP" sz="1600" dirty="0">
                <a:latin typeface="ＤＦ平成明朝体W7" panose="02020709000000000000" pitchFamily="17" charset="-128"/>
                <a:ea typeface="ＤＦ平成明朝体W7" panose="02020709000000000000" pitchFamily="17" charset="-128"/>
              </a:rPr>
              <a:t>』2025</a:t>
            </a:r>
            <a:r>
              <a:rPr kumimoji="1" lang="ja-JP" altLang="en-US" sz="1600" dirty="0">
                <a:latin typeface="ＤＦ平成明朝体W7" panose="02020709000000000000" pitchFamily="17" charset="-128"/>
                <a:ea typeface="ＤＦ平成明朝体W7" panose="02020709000000000000" pitchFamily="17" charset="-128"/>
              </a:rPr>
              <a:t>年</a:t>
            </a:r>
            <a:r>
              <a:rPr kumimoji="1" lang="en-US" altLang="ja-JP" sz="1600" dirty="0">
                <a:latin typeface="ＤＦ平成明朝体W7" panose="02020709000000000000" pitchFamily="17" charset="-128"/>
                <a:ea typeface="ＤＦ平成明朝体W7" panose="02020709000000000000" pitchFamily="17" charset="-128"/>
              </a:rPr>
              <a:t>10</a:t>
            </a:r>
            <a:r>
              <a:rPr kumimoji="1" lang="ja-JP" altLang="en-US" sz="1600" dirty="0">
                <a:latin typeface="ＤＦ平成明朝体W7" panose="02020709000000000000" pitchFamily="17" charset="-128"/>
                <a:ea typeface="ＤＦ平成明朝体W7" panose="02020709000000000000" pitchFamily="17" charset="-128"/>
              </a:rPr>
              <a:t>月</a:t>
            </a:r>
            <a:r>
              <a:rPr kumimoji="1" lang="en-US" altLang="ja-JP" sz="1600" dirty="0">
                <a:latin typeface="ＤＦ平成明朝体W7" panose="02020709000000000000" pitchFamily="17" charset="-128"/>
                <a:ea typeface="ＤＦ平成明朝体W7" panose="02020709000000000000" pitchFamily="17" charset="-128"/>
              </a:rPr>
              <a:t>20</a:t>
            </a:r>
            <a:r>
              <a:rPr kumimoji="1" lang="ja-JP" altLang="en-US" sz="1600" dirty="0">
                <a:latin typeface="ＤＦ平成明朝体W7" panose="02020709000000000000" pitchFamily="17" charset="-128"/>
                <a:ea typeface="ＤＦ平成明朝体W7" panose="02020709000000000000" pitchFamily="17" charset="-128"/>
              </a:rPr>
              <a:t>日発行</a:t>
            </a:r>
          </a:p>
        </p:txBody>
      </p:sp>
    </p:spTree>
    <p:extLst>
      <p:ext uri="{BB962C8B-B14F-4D97-AF65-F5344CB8AC3E}">
        <p14:creationId xmlns:p14="http://schemas.microsoft.com/office/powerpoint/2010/main" val="1089660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3E77-ABB1-C8ED-3B33-BD590CCC68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1E7393B-42FB-0EE1-01DB-628523CBBA01}"/>
              </a:ext>
            </a:extLst>
          </p:cNvPr>
          <p:cNvSpPr>
            <a:spLocks noGrp="1"/>
          </p:cNvSpPr>
          <p:nvPr>
            <p:ph type="title"/>
          </p:nvPr>
        </p:nvSpPr>
        <p:spPr>
          <a:xfrm>
            <a:off x="0" y="49440"/>
            <a:ext cx="9144000" cy="1300389"/>
          </a:xfrm>
        </p:spPr>
        <p:txBody>
          <a:bodyPr>
            <a:normAutofit fontScale="90000"/>
          </a:bodyPr>
          <a:lstStyle/>
          <a:p>
            <a:pPr algn="ctr"/>
            <a:br>
              <a:rPr lang="en-US" altLang="ja-JP" dirty="0">
                <a:latin typeface="ＤＦ平成明朝体W7" panose="02020709000000000000" pitchFamily="17" charset="-128"/>
                <a:ea typeface="ＤＦ平成明朝体W7" panose="02020709000000000000" pitchFamily="17" charset="-128"/>
              </a:rPr>
            </a:br>
            <a:r>
              <a:rPr lang="en-US" altLang="ja-JP"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問題をきっかけに身の回りの</a:t>
            </a:r>
            <a:br>
              <a:rPr lang="en-US" altLang="ja-JP" dirty="0">
                <a:solidFill>
                  <a:srgbClr val="FF0000"/>
                </a:solidFill>
                <a:latin typeface="HGP創英角ﾎﾟｯﾌﾟ体" panose="040B0A00000000000000" pitchFamily="50" charset="-128"/>
                <a:ea typeface="HGP創英角ﾎﾟｯﾌﾟ体" panose="040B0A00000000000000" pitchFamily="50" charset="-128"/>
              </a:rPr>
            </a:br>
            <a:r>
              <a:rPr lang="ja-JP" altLang="en-US" dirty="0">
                <a:solidFill>
                  <a:srgbClr val="FF0000"/>
                </a:solidFill>
                <a:latin typeface="HGP創英角ﾎﾟｯﾌﾟ体" panose="040B0A00000000000000" pitchFamily="50" charset="-128"/>
                <a:ea typeface="HGP創英角ﾎﾟｯﾌﾟ体" panose="040B0A00000000000000" pitchFamily="50" charset="-128"/>
              </a:rPr>
              <a:t>環境問題を考えてみませんか？①</a:t>
            </a:r>
            <a:br>
              <a:rPr lang="en-US" altLang="ja-JP" dirty="0">
                <a:solidFill>
                  <a:srgbClr val="FF0000"/>
                </a:solidFill>
                <a:latin typeface="HGP創英角ﾎﾟｯﾌﾟ体" panose="040B0A00000000000000" pitchFamily="50" charset="-128"/>
                <a:ea typeface="HGP創英角ﾎﾟｯﾌﾟ体" panose="040B0A00000000000000" pitchFamily="50" charset="-128"/>
              </a:rPr>
            </a:br>
            <a:endParaRPr kumimoji="1" lang="ja-JP" altLang="en-US"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5" name="コンテンツ プレースホルダー 4" descr="ダイアグラム, 設計図&#10;&#10;AI 生成コンテンツは誤りを含む可能性があります。">
            <a:extLst>
              <a:ext uri="{FF2B5EF4-FFF2-40B4-BE49-F238E27FC236}">
                <a16:creationId xmlns:a16="http://schemas.microsoft.com/office/drawing/2014/main" id="{2D14A648-D09E-8971-C7B7-7AADB8B58467}"/>
              </a:ext>
            </a:extLst>
          </p:cNvPr>
          <p:cNvPicPr>
            <a:picLocks noGrp="1" noChangeAspect="1"/>
          </p:cNvPicPr>
          <p:nvPr>
            <p:ph idx="1"/>
          </p:nvPr>
        </p:nvPicPr>
        <p:blipFill>
          <a:blip r:embed="rId2"/>
          <a:stretch>
            <a:fillRect/>
          </a:stretch>
        </p:blipFill>
        <p:spPr>
          <a:xfrm>
            <a:off x="0" y="1261718"/>
            <a:ext cx="9144000" cy="5546842"/>
          </a:xfrm>
          <a:prstGeom prst="rect">
            <a:avLst/>
          </a:prstGeom>
        </p:spPr>
      </p:pic>
    </p:spTree>
    <p:extLst>
      <p:ext uri="{BB962C8B-B14F-4D97-AF65-F5344CB8AC3E}">
        <p14:creationId xmlns:p14="http://schemas.microsoft.com/office/powerpoint/2010/main" val="276848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DDD32717-0904-F271-BF5A-A98212B158B3}"/>
              </a:ext>
            </a:extLst>
          </p:cNvPr>
          <p:cNvGrpSpPr/>
          <p:nvPr/>
        </p:nvGrpSpPr>
        <p:grpSpPr>
          <a:xfrm>
            <a:off x="1" y="2209800"/>
            <a:ext cx="9143999" cy="3275292"/>
            <a:chOff x="1" y="0"/>
            <a:chExt cx="9143999" cy="3275292"/>
          </a:xfrm>
        </p:grpSpPr>
        <p:pic>
          <p:nvPicPr>
            <p:cNvPr id="3" name="図 2">
              <a:extLst>
                <a:ext uri="{FF2B5EF4-FFF2-40B4-BE49-F238E27FC236}">
                  <a16:creationId xmlns:a16="http://schemas.microsoft.com/office/drawing/2014/main" id="{AB7F1E0B-D3DA-246E-DFCD-0F13DA1118E9}"/>
                </a:ext>
              </a:extLst>
            </p:cNvPr>
            <p:cNvPicPr>
              <a:picLocks noChangeAspect="1"/>
            </p:cNvPicPr>
            <p:nvPr/>
          </p:nvPicPr>
          <p:blipFill>
            <a:blip r:embed="rId2"/>
            <a:stretch>
              <a:fillRect/>
            </a:stretch>
          </p:blipFill>
          <p:spPr>
            <a:xfrm>
              <a:off x="1" y="0"/>
              <a:ext cx="2253342" cy="3269842"/>
            </a:xfrm>
            <a:prstGeom prst="rect">
              <a:avLst/>
            </a:prstGeom>
          </p:spPr>
        </p:pic>
        <p:pic>
          <p:nvPicPr>
            <p:cNvPr id="5" name="図 4">
              <a:extLst>
                <a:ext uri="{FF2B5EF4-FFF2-40B4-BE49-F238E27FC236}">
                  <a16:creationId xmlns:a16="http://schemas.microsoft.com/office/drawing/2014/main" id="{825DB1FF-09CA-97E9-4A50-9B982DFE77E0}"/>
                </a:ext>
              </a:extLst>
            </p:cNvPr>
            <p:cNvPicPr>
              <a:picLocks noChangeAspect="1"/>
            </p:cNvPicPr>
            <p:nvPr/>
          </p:nvPicPr>
          <p:blipFill>
            <a:blip r:embed="rId3"/>
            <a:stretch>
              <a:fillRect/>
            </a:stretch>
          </p:blipFill>
          <p:spPr>
            <a:xfrm>
              <a:off x="2253343" y="0"/>
              <a:ext cx="2315909" cy="3269842"/>
            </a:xfrm>
            <a:prstGeom prst="rect">
              <a:avLst/>
            </a:prstGeom>
          </p:spPr>
        </p:pic>
        <p:pic>
          <p:nvPicPr>
            <p:cNvPr id="7" name="図 6">
              <a:extLst>
                <a:ext uri="{FF2B5EF4-FFF2-40B4-BE49-F238E27FC236}">
                  <a16:creationId xmlns:a16="http://schemas.microsoft.com/office/drawing/2014/main" id="{AA6EE549-6F08-4134-ECBB-522F94C657B3}"/>
                </a:ext>
              </a:extLst>
            </p:cNvPr>
            <p:cNvPicPr>
              <a:picLocks noChangeAspect="1"/>
            </p:cNvPicPr>
            <p:nvPr/>
          </p:nvPicPr>
          <p:blipFill>
            <a:blip r:embed="rId4"/>
            <a:stretch>
              <a:fillRect/>
            </a:stretch>
          </p:blipFill>
          <p:spPr>
            <a:xfrm>
              <a:off x="4569252" y="0"/>
              <a:ext cx="2411321" cy="3269842"/>
            </a:xfrm>
            <a:prstGeom prst="rect">
              <a:avLst/>
            </a:prstGeom>
          </p:spPr>
        </p:pic>
        <p:pic>
          <p:nvPicPr>
            <p:cNvPr id="9" name="図 8">
              <a:extLst>
                <a:ext uri="{FF2B5EF4-FFF2-40B4-BE49-F238E27FC236}">
                  <a16:creationId xmlns:a16="http://schemas.microsoft.com/office/drawing/2014/main" id="{F8914B1A-D29C-11F7-911A-74A35BCFAC15}"/>
                </a:ext>
              </a:extLst>
            </p:cNvPr>
            <p:cNvPicPr>
              <a:picLocks noChangeAspect="1"/>
            </p:cNvPicPr>
            <p:nvPr/>
          </p:nvPicPr>
          <p:blipFill>
            <a:blip r:embed="rId5"/>
            <a:stretch>
              <a:fillRect/>
            </a:stretch>
          </p:blipFill>
          <p:spPr>
            <a:xfrm>
              <a:off x="6822594" y="0"/>
              <a:ext cx="2321406" cy="3275292"/>
            </a:xfrm>
            <a:prstGeom prst="rect">
              <a:avLst/>
            </a:prstGeom>
          </p:spPr>
        </p:pic>
      </p:grpSp>
      <p:sp>
        <p:nvSpPr>
          <p:cNvPr id="11" name="テキスト ボックス 10">
            <a:extLst>
              <a:ext uri="{FF2B5EF4-FFF2-40B4-BE49-F238E27FC236}">
                <a16:creationId xmlns:a16="http://schemas.microsoft.com/office/drawing/2014/main" id="{393E2B0F-A53C-81DE-CA9D-663546746AA1}"/>
              </a:ext>
            </a:extLst>
          </p:cNvPr>
          <p:cNvSpPr txBox="1"/>
          <p:nvPr/>
        </p:nvSpPr>
        <p:spPr>
          <a:xfrm>
            <a:off x="0" y="108857"/>
            <a:ext cx="9144000" cy="830997"/>
          </a:xfrm>
          <a:prstGeom prst="rect">
            <a:avLst/>
          </a:prstGeom>
          <a:noFill/>
        </p:spPr>
        <p:txBody>
          <a:bodyPr wrap="square" rtlCol="0">
            <a:spAutoFit/>
          </a:bodyPr>
          <a:lstStyle/>
          <a:p>
            <a:pPr algn="ctr"/>
            <a:r>
              <a:rPr kumimoji="1" lang="en-US" altLang="ja-JP" sz="4800" dirty="0">
                <a:solidFill>
                  <a:srgbClr val="FF0000"/>
                </a:solidFill>
                <a:latin typeface="HGP創英角ﾎﾟｯﾌﾟ体" panose="040B0A00000000000000" pitchFamily="50" charset="-128"/>
                <a:ea typeface="HGP創英角ﾎﾟｯﾌﾟ体" panose="040B0A00000000000000" pitchFamily="50" charset="-128"/>
              </a:rPr>
              <a:t>PFAS</a:t>
            </a:r>
            <a:r>
              <a:rPr kumimoji="1" lang="ja-JP" altLang="en-US" sz="4800" dirty="0">
                <a:solidFill>
                  <a:srgbClr val="FF0000"/>
                </a:solidFill>
                <a:latin typeface="HGP創英角ﾎﾟｯﾌﾟ体" panose="040B0A00000000000000" pitchFamily="50" charset="-128"/>
                <a:ea typeface="HGP創英角ﾎﾟｯﾌﾟ体" panose="040B0A00000000000000" pitchFamily="50" charset="-128"/>
              </a:rPr>
              <a:t>問題に関する参考文献</a:t>
            </a:r>
          </a:p>
        </p:txBody>
      </p:sp>
    </p:spTree>
    <p:extLst>
      <p:ext uri="{BB962C8B-B14F-4D97-AF65-F5344CB8AC3E}">
        <p14:creationId xmlns:p14="http://schemas.microsoft.com/office/powerpoint/2010/main" val="2513266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3137C9-9885-FDBD-A571-3128512438FB}"/>
              </a:ext>
            </a:extLst>
          </p:cNvPr>
          <p:cNvSpPr>
            <a:spLocks noGrp="1"/>
          </p:cNvSpPr>
          <p:nvPr>
            <p:ph type="title"/>
          </p:nvPr>
        </p:nvSpPr>
        <p:spPr>
          <a:xfrm>
            <a:off x="0" y="2085069"/>
            <a:ext cx="9143999" cy="1325563"/>
          </a:xfrm>
        </p:spPr>
        <p:txBody>
          <a:bodyPr/>
          <a:lstStyle/>
          <a:p>
            <a:pPr algn="ct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ご静聴ありがとうございました</a:t>
            </a:r>
          </a:p>
        </p:txBody>
      </p:sp>
      <p:sp>
        <p:nvSpPr>
          <p:cNvPr id="4" name="テキスト ボックス 3">
            <a:extLst>
              <a:ext uri="{FF2B5EF4-FFF2-40B4-BE49-F238E27FC236}">
                <a16:creationId xmlns:a16="http://schemas.microsoft.com/office/drawing/2014/main" id="{17655856-23EB-4B25-660D-508BFAABC1FF}"/>
              </a:ext>
            </a:extLst>
          </p:cNvPr>
          <p:cNvSpPr txBox="1"/>
          <p:nvPr/>
        </p:nvSpPr>
        <p:spPr>
          <a:xfrm>
            <a:off x="762001" y="5413606"/>
            <a:ext cx="7641770" cy="646331"/>
          </a:xfrm>
          <a:prstGeom prst="rect">
            <a:avLst/>
          </a:prstGeom>
          <a:noFill/>
        </p:spPr>
        <p:txBody>
          <a:bodyPr wrap="square">
            <a:spAutoFit/>
          </a:bodyPr>
          <a:lstStyle/>
          <a:p>
            <a:pPr algn="ctr"/>
            <a:r>
              <a:rPr kumimoji="1" lang="ja-JP" altLang="en-US" dirty="0">
                <a:latin typeface="ＤＦ平成明朝体W7" panose="02020709000000000000" pitchFamily="17" charset="-128"/>
                <a:ea typeface="ＤＦ平成明朝体W7" panose="02020709000000000000" pitchFamily="17" charset="-128"/>
              </a:rPr>
              <a:t>化学物質問題市民研究会</a:t>
            </a:r>
            <a:r>
              <a:rPr kumimoji="1" lang="en-US" altLang="ja-JP" dirty="0">
                <a:latin typeface="ＤＦ平成明朝体W7" panose="02020709000000000000" pitchFamily="17" charset="-128"/>
                <a:ea typeface="ＤＦ平成明朝体W7" panose="02020709000000000000" pitchFamily="17" charset="-128"/>
              </a:rPr>
              <a:t>/</a:t>
            </a:r>
            <a:r>
              <a:rPr kumimoji="1" lang="ja-JP" altLang="en-US">
                <a:latin typeface="ＤＦ平成明朝体W7" panose="02020709000000000000" pitchFamily="17" charset="-128"/>
                <a:ea typeface="ＤＦ平成明朝体W7" panose="02020709000000000000" pitchFamily="17" charset="-128"/>
              </a:rPr>
              <a:t>有害化学物質削減ネットワーク</a:t>
            </a:r>
            <a:endParaRPr kumimoji="1" lang="en-US" altLang="ja-JP" dirty="0">
              <a:latin typeface="ＤＦ平成明朝体W7" panose="02020709000000000000" pitchFamily="17" charset="-128"/>
              <a:ea typeface="ＤＦ平成明朝体W7" panose="02020709000000000000" pitchFamily="17" charset="-128"/>
            </a:endParaRPr>
          </a:p>
          <a:p>
            <a:pPr algn="ctr"/>
            <a:r>
              <a:rPr kumimoji="1" lang="ja-JP" altLang="en-US" dirty="0">
                <a:latin typeface="ＤＦ平成明朝体W7" panose="02020709000000000000" pitchFamily="17" charset="-128"/>
                <a:ea typeface="ＤＦ平成明朝体W7" panose="02020709000000000000" pitchFamily="17" charset="-128"/>
              </a:rPr>
              <a:t>藤原　寿和</a:t>
            </a:r>
            <a:endParaRPr kumimoji="1" lang="en-US" altLang="ja-JP" dirty="0">
              <a:latin typeface="ＤＦ平成明朝体W7" panose="02020709000000000000" pitchFamily="17" charset="-128"/>
              <a:ea typeface="ＤＦ平成明朝体W7" panose="02020709000000000000" pitchFamily="17" charset="-128"/>
            </a:endParaRPr>
          </a:p>
        </p:txBody>
      </p:sp>
    </p:spTree>
    <p:extLst>
      <p:ext uri="{BB962C8B-B14F-4D97-AF65-F5344CB8AC3E}">
        <p14:creationId xmlns:p14="http://schemas.microsoft.com/office/powerpoint/2010/main" val="36661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3723E-E805-CEE2-1CF5-1DB66DC4D267}"/>
            </a:ext>
          </a:extLst>
        </p:cNvPr>
        <p:cNvGrpSpPr/>
        <p:nvPr/>
      </p:nvGrpSpPr>
      <p:grpSpPr>
        <a:xfrm>
          <a:off x="0" y="0"/>
          <a:ext cx="0" cy="0"/>
          <a:chOff x="0" y="0"/>
          <a:chExt cx="0" cy="0"/>
        </a:xfrm>
      </p:grpSpPr>
      <p:pic>
        <p:nvPicPr>
          <p:cNvPr id="8" name="図 7" descr="テーブル&#10;&#10;AI 生成コンテンツは誤りを含む可能性があります。">
            <a:extLst>
              <a:ext uri="{FF2B5EF4-FFF2-40B4-BE49-F238E27FC236}">
                <a16:creationId xmlns:a16="http://schemas.microsoft.com/office/drawing/2014/main" id="{ACC070FD-9D8D-32C9-0E19-96124DC6005B}"/>
              </a:ext>
            </a:extLst>
          </p:cNvPr>
          <p:cNvPicPr>
            <a:picLocks noChangeAspect="1"/>
          </p:cNvPicPr>
          <p:nvPr/>
        </p:nvPicPr>
        <p:blipFill>
          <a:blip r:embed="rId2"/>
          <a:stretch>
            <a:fillRect/>
          </a:stretch>
        </p:blipFill>
        <p:spPr>
          <a:xfrm>
            <a:off x="0" y="1295400"/>
            <a:ext cx="7402286" cy="5562599"/>
          </a:xfrm>
          <a:prstGeom prst="rect">
            <a:avLst/>
          </a:prstGeom>
        </p:spPr>
      </p:pic>
      <p:sp>
        <p:nvSpPr>
          <p:cNvPr id="2" name="タイトル 1">
            <a:extLst>
              <a:ext uri="{FF2B5EF4-FFF2-40B4-BE49-F238E27FC236}">
                <a16:creationId xmlns:a16="http://schemas.microsoft.com/office/drawing/2014/main" id="{42CB3B24-12F0-FE33-2364-8B40426155AF}"/>
              </a:ext>
            </a:extLst>
          </p:cNvPr>
          <p:cNvSpPr>
            <a:spLocks noGrp="1"/>
          </p:cNvSpPr>
          <p:nvPr>
            <p:ph type="title"/>
          </p:nvPr>
        </p:nvSpPr>
        <p:spPr>
          <a:xfrm>
            <a:off x="0" y="1"/>
            <a:ext cx="9144000" cy="1404256"/>
          </a:xfrm>
        </p:spPr>
        <p:txBody>
          <a:bodyPr>
            <a:normAutofit/>
          </a:bodyPr>
          <a:lstStyle/>
          <a:p>
            <a:pPr algn="ct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有機フッ素化合物</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（ピーファス）とは？</a:t>
            </a:r>
            <a:b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b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①そもそもフッ素Ｆとは？ハロゲン元素の一種</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6A2FC722-108D-473A-CD68-3C8A06E3D1DB}"/>
              </a:ext>
            </a:extLst>
          </p:cNvPr>
          <p:cNvSpPr>
            <a:spLocks noGrp="1"/>
          </p:cNvSpPr>
          <p:nvPr>
            <p:ph idx="1"/>
          </p:nvPr>
        </p:nvSpPr>
        <p:spPr>
          <a:xfrm>
            <a:off x="0" y="1404256"/>
            <a:ext cx="9144000" cy="5453743"/>
          </a:xfrm>
        </p:spPr>
        <p:txBody>
          <a:bodyPr/>
          <a:lstStyle/>
          <a:p>
            <a:pPr marL="0" indent="0">
              <a:buNone/>
            </a:pPr>
            <a:endParaRPr kumimoji="1" lang="en-US" altLang="ja-JP" dirty="0"/>
          </a:p>
          <a:p>
            <a:pPr>
              <a:buFont typeface="Wingdings" panose="05000000000000000000" pitchFamily="2" charset="2"/>
              <a:buChar char="Ø"/>
            </a:pPr>
            <a:endParaRPr kumimoji="1" lang="en-US" altLang="ja-JP" dirty="0"/>
          </a:p>
          <a:p>
            <a:pPr>
              <a:buFont typeface="Wingdings" panose="05000000000000000000" pitchFamily="2" charset="2"/>
              <a:buChar char="Ø"/>
            </a:pPr>
            <a:endParaRPr kumimoji="1" lang="ja-JP" altLang="en-US" dirty="0"/>
          </a:p>
        </p:txBody>
      </p:sp>
      <p:sp>
        <p:nvSpPr>
          <p:cNvPr id="9" name="テキスト ボックス 8">
            <a:extLst>
              <a:ext uri="{FF2B5EF4-FFF2-40B4-BE49-F238E27FC236}">
                <a16:creationId xmlns:a16="http://schemas.microsoft.com/office/drawing/2014/main" id="{55BA0562-C01F-9267-233E-FF12699B818E}"/>
              </a:ext>
            </a:extLst>
          </p:cNvPr>
          <p:cNvSpPr txBox="1"/>
          <p:nvPr/>
        </p:nvSpPr>
        <p:spPr>
          <a:xfrm>
            <a:off x="6487885" y="2536370"/>
            <a:ext cx="391886" cy="2786743"/>
          </a:xfrm>
          <a:prstGeom prst="rect">
            <a:avLst/>
          </a:prstGeom>
          <a:noFill/>
          <a:ln w="53975">
            <a:solidFill>
              <a:srgbClr val="FF0000"/>
            </a:solidFill>
          </a:ln>
        </p:spPr>
        <p:txBody>
          <a:bodyPr wrap="square" rtlCol="0">
            <a:spAutoFit/>
          </a:bodyPr>
          <a:lstStyle/>
          <a:p>
            <a:endParaRPr kumimoji="1" lang="ja-JP" altLang="en-US" dirty="0"/>
          </a:p>
        </p:txBody>
      </p:sp>
      <p:sp>
        <p:nvSpPr>
          <p:cNvPr id="10" name="楕円 9">
            <a:extLst>
              <a:ext uri="{FF2B5EF4-FFF2-40B4-BE49-F238E27FC236}">
                <a16:creationId xmlns:a16="http://schemas.microsoft.com/office/drawing/2014/main" id="{C1B472D1-352D-890E-100B-62F87B16EC81}"/>
              </a:ext>
            </a:extLst>
          </p:cNvPr>
          <p:cNvSpPr/>
          <p:nvPr/>
        </p:nvSpPr>
        <p:spPr>
          <a:xfrm>
            <a:off x="7657003" y="2204355"/>
            <a:ext cx="674915" cy="664029"/>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3F792102-91F2-AEA9-27E7-5219B88D7971}"/>
              </a:ext>
            </a:extLst>
          </p:cNvPr>
          <p:cNvPicPr>
            <a:picLocks noChangeAspect="1"/>
          </p:cNvPicPr>
          <p:nvPr/>
        </p:nvPicPr>
        <p:blipFill>
          <a:blip r:embed="rId3"/>
          <a:stretch>
            <a:fillRect/>
          </a:stretch>
        </p:blipFill>
        <p:spPr>
          <a:xfrm>
            <a:off x="7448193" y="1877782"/>
            <a:ext cx="1062068" cy="4790610"/>
          </a:xfrm>
          <a:prstGeom prst="rect">
            <a:avLst/>
          </a:prstGeom>
        </p:spPr>
      </p:pic>
      <p:sp>
        <p:nvSpPr>
          <p:cNvPr id="15" name="矢印: 右 14">
            <a:extLst>
              <a:ext uri="{FF2B5EF4-FFF2-40B4-BE49-F238E27FC236}">
                <a16:creationId xmlns:a16="http://schemas.microsoft.com/office/drawing/2014/main" id="{EEA4A773-B3AD-5A7F-25AD-7EF2E3863BD3}"/>
              </a:ext>
            </a:extLst>
          </p:cNvPr>
          <p:cNvSpPr/>
          <p:nvPr/>
        </p:nvSpPr>
        <p:spPr>
          <a:xfrm>
            <a:off x="6879771" y="3820886"/>
            <a:ext cx="664030" cy="4027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6FBA69A-0245-6A06-317B-3308D5BB422E}"/>
              </a:ext>
            </a:extLst>
          </p:cNvPr>
          <p:cNvSpPr txBox="1"/>
          <p:nvPr/>
        </p:nvSpPr>
        <p:spPr>
          <a:xfrm>
            <a:off x="7448193" y="2024742"/>
            <a:ext cx="1062068" cy="4600106"/>
          </a:xfrm>
          <a:prstGeom prst="rect">
            <a:avLst/>
          </a:prstGeom>
          <a:noFill/>
          <a:ln w="53975">
            <a:solidFill>
              <a:srgbClr val="FF0000"/>
            </a:solidFill>
          </a:ln>
        </p:spPr>
        <p:txBody>
          <a:bodyPr wrap="square" rtlCol="0">
            <a:spAutoFit/>
          </a:bodyPr>
          <a:lstStyle/>
          <a:p>
            <a:endParaRPr kumimoji="1" lang="ja-JP" altLang="en-US" dirty="0"/>
          </a:p>
        </p:txBody>
      </p:sp>
      <p:sp>
        <p:nvSpPr>
          <p:cNvPr id="17" name="テキスト ボックス 16">
            <a:extLst>
              <a:ext uri="{FF2B5EF4-FFF2-40B4-BE49-F238E27FC236}">
                <a16:creationId xmlns:a16="http://schemas.microsoft.com/office/drawing/2014/main" id="{1D45C3A9-659A-604D-5FEF-807C1BEA2618}"/>
              </a:ext>
            </a:extLst>
          </p:cNvPr>
          <p:cNvSpPr txBox="1"/>
          <p:nvPr/>
        </p:nvSpPr>
        <p:spPr>
          <a:xfrm>
            <a:off x="8445120" y="2068285"/>
            <a:ext cx="677108" cy="3254828"/>
          </a:xfrm>
          <a:prstGeom prst="rect">
            <a:avLst/>
          </a:prstGeom>
          <a:noFill/>
        </p:spPr>
        <p:txBody>
          <a:bodyPr vert="eaVert" wrap="square" rtlCol="0">
            <a:spAutoFit/>
          </a:bodyPr>
          <a:lstStyle/>
          <a:p>
            <a:r>
              <a:rPr kumimoji="1" lang="ja-JP" altLang="en-US" sz="3200" dirty="0">
                <a:solidFill>
                  <a:srgbClr val="FF0000"/>
                </a:solidFill>
                <a:latin typeface="ＭＳ Ｐゴシック" panose="020B0600070205080204" pitchFamily="50" charset="-128"/>
                <a:ea typeface="ＭＳ Ｐゴシック" panose="020B0600070205080204" pitchFamily="50" charset="-128"/>
              </a:rPr>
              <a:t>ハロゲン元素</a:t>
            </a:r>
          </a:p>
        </p:txBody>
      </p:sp>
      <p:sp>
        <p:nvSpPr>
          <p:cNvPr id="19" name="楕円 18">
            <a:extLst>
              <a:ext uri="{FF2B5EF4-FFF2-40B4-BE49-F238E27FC236}">
                <a16:creationId xmlns:a16="http://schemas.microsoft.com/office/drawing/2014/main" id="{7C6CCF27-8611-248E-B6A8-D7B3D383A350}"/>
              </a:ext>
            </a:extLst>
          </p:cNvPr>
          <p:cNvSpPr/>
          <p:nvPr/>
        </p:nvSpPr>
        <p:spPr>
          <a:xfrm>
            <a:off x="7445827" y="2024742"/>
            <a:ext cx="1079662" cy="1175659"/>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C7ED4B42-EFA2-F9C3-DA13-D378DD7E95D5}"/>
              </a:ext>
            </a:extLst>
          </p:cNvPr>
          <p:cNvCxnSpPr>
            <a:cxnSpLocks/>
          </p:cNvCxnSpPr>
          <p:nvPr/>
        </p:nvCxnSpPr>
        <p:spPr>
          <a:xfrm>
            <a:off x="3581400" y="1115786"/>
            <a:ext cx="4135742" cy="126074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22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3E4C0-7EE8-2E95-BE7B-3C16C6C393E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EF57ACB-FB70-8EAF-3AFB-4D4ED90184FB}"/>
              </a:ext>
            </a:extLst>
          </p:cNvPr>
          <p:cNvSpPr>
            <a:spLocks noGrp="1"/>
          </p:cNvSpPr>
          <p:nvPr>
            <p:ph type="title"/>
          </p:nvPr>
        </p:nvSpPr>
        <p:spPr>
          <a:xfrm>
            <a:off x="0" y="1"/>
            <a:ext cx="9144000" cy="1404256"/>
          </a:xfrm>
        </p:spPr>
        <p:txBody>
          <a:bodyPr>
            <a:normAutofit/>
          </a:bodyPr>
          <a:lstStyle/>
          <a:p>
            <a:pPr algn="ct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有機フッ素化合物</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（ピーファス）とは？</a:t>
            </a:r>
            <a:b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b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②フッ素Ｆには無機と有機とがある</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テキスト ボックス 10">
            <a:extLst>
              <a:ext uri="{FF2B5EF4-FFF2-40B4-BE49-F238E27FC236}">
                <a16:creationId xmlns:a16="http://schemas.microsoft.com/office/drawing/2014/main" id="{1563934B-1EB2-CB69-DE54-A0B44A9F94A2}"/>
              </a:ext>
            </a:extLst>
          </p:cNvPr>
          <p:cNvSpPr txBox="1"/>
          <p:nvPr/>
        </p:nvSpPr>
        <p:spPr>
          <a:xfrm>
            <a:off x="0" y="1278795"/>
            <a:ext cx="9144000" cy="2308324"/>
          </a:xfrm>
          <a:prstGeom prst="rect">
            <a:avLst/>
          </a:prstGeom>
          <a:noFill/>
        </p:spPr>
        <p:txBody>
          <a:bodyPr wrap="square" rtlCol="0">
            <a:spAutoFit/>
          </a:bodyPr>
          <a:lstStyle/>
          <a:p>
            <a:pPr marL="457200" indent="-457200">
              <a:buFont typeface="Wingdings" panose="05000000000000000000" pitchFamily="2" charset="2"/>
              <a:buChar char="Ø"/>
            </a:pPr>
            <a:r>
              <a:rPr kumimoji="1" lang="ja-JP" altLang="en-US" sz="3600" dirty="0">
                <a:solidFill>
                  <a:srgbClr val="7030A0"/>
                </a:solidFill>
                <a:latin typeface="ＤＦ平成明朝体W7" panose="02020709000000000000" pitchFamily="17" charset="-128"/>
                <a:ea typeface="ＤＦ平成明朝体W7" panose="02020709000000000000" pitchFamily="17" charset="-128"/>
              </a:rPr>
              <a:t>無機フッ素化合物</a:t>
            </a:r>
            <a:r>
              <a:rPr kumimoji="1" lang="ja-JP" altLang="en-US" sz="3600" dirty="0">
                <a:latin typeface="ＤＦ平成明朝体W7" panose="02020709000000000000" pitchFamily="17" charset="-128"/>
                <a:ea typeface="ＤＦ平成明朝体W7" panose="02020709000000000000" pitchFamily="17" charset="-128"/>
              </a:rPr>
              <a:t>とは、炭素Ｃを含まない元素としてのフッ素Ｆ若しくはフッ素と金属等との化合物（フッ化物）のことをいう</a:t>
            </a:r>
            <a:r>
              <a:rPr kumimoji="1" lang="ja-JP" altLang="en-US" sz="2800" dirty="0">
                <a:latin typeface="ＤＦ平成明朝体W7" panose="02020709000000000000" pitchFamily="17" charset="-128"/>
                <a:ea typeface="ＤＦ平成明朝体W7" panose="02020709000000000000" pitchFamily="17" charset="-128"/>
              </a:rPr>
              <a:t>（例）フッ素入り歯磨き粉</a:t>
            </a:r>
          </a:p>
        </p:txBody>
      </p:sp>
      <p:sp>
        <p:nvSpPr>
          <p:cNvPr id="13" name="テキスト ボックス 12">
            <a:extLst>
              <a:ext uri="{FF2B5EF4-FFF2-40B4-BE49-F238E27FC236}">
                <a16:creationId xmlns:a16="http://schemas.microsoft.com/office/drawing/2014/main" id="{A8579128-B6C8-1FA0-F8C3-A358A93F1AB6}"/>
              </a:ext>
            </a:extLst>
          </p:cNvPr>
          <p:cNvSpPr txBox="1"/>
          <p:nvPr/>
        </p:nvSpPr>
        <p:spPr>
          <a:xfrm>
            <a:off x="0" y="3587119"/>
            <a:ext cx="9144000" cy="1631216"/>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3600" dirty="0">
                <a:solidFill>
                  <a:srgbClr val="7030A0"/>
                </a:solidFill>
                <a:latin typeface="ＤＦ平成明朝体W7" panose="02020709000000000000" pitchFamily="17" charset="-128"/>
                <a:ea typeface="ＤＦ平成明朝体W7" panose="02020709000000000000" pitchFamily="17" charset="-128"/>
              </a:rPr>
              <a:t>有機フッ素化合物</a:t>
            </a:r>
            <a:r>
              <a:rPr kumimoji="1" lang="ja-JP" altLang="en-US" sz="3600" dirty="0">
                <a:latin typeface="ＤＦ平成明朝体W7" panose="02020709000000000000" pitchFamily="17" charset="-128"/>
                <a:ea typeface="ＤＦ平成明朝体W7" panose="02020709000000000000" pitchFamily="17" charset="-128"/>
              </a:rPr>
              <a:t>とは、フッ素Ｆと炭素Ｃとの化合物のことをいう</a:t>
            </a:r>
            <a:r>
              <a:rPr kumimoji="1" lang="ja-JP" altLang="en-US" sz="2800" dirty="0">
                <a:latin typeface="ＤＦ平成明朝体W7" panose="02020709000000000000" pitchFamily="17" charset="-128"/>
                <a:ea typeface="ＤＦ平成明朝体W7" panose="02020709000000000000" pitchFamily="17" charset="-128"/>
              </a:rPr>
              <a:t>（例）有機フッ素化合物ＰＦＡＳ</a:t>
            </a:r>
          </a:p>
        </p:txBody>
      </p:sp>
      <p:pic>
        <p:nvPicPr>
          <p:cNvPr id="23" name="図 22" descr="建物, フェンス, 探す, 金属 が含まれている画像&#10;&#10;AI 生成コンテンツは誤りを含む可能性があります。">
            <a:extLst>
              <a:ext uri="{FF2B5EF4-FFF2-40B4-BE49-F238E27FC236}">
                <a16:creationId xmlns:a16="http://schemas.microsoft.com/office/drawing/2014/main" id="{5F45D304-B652-64DA-9E56-8CECE019B793}"/>
              </a:ext>
            </a:extLst>
          </p:cNvPr>
          <p:cNvPicPr>
            <a:picLocks noChangeAspect="1"/>
          </p:cNvPicPr>
          <p:nvPr/>
        </p:nvPicPr>
        <p:blipFill>
          <a:blip r:embed="rId2"/>
          <a:stretch>
            <a:fillRect/>
          </a:stretch>
        </p:blipFill>
        <p:spPr>
          <a:xfrm>
            <a:off x="3494314" y="4865914"/>
            <a:ext cx="5498247" cy="1992086"/>
          </a:xfrm>
          <a:prstGeom prst="rect">
            <a:avLst/>
          </a:prstGeom>
        </p:spPr>
      </p:pic>
    </p:spTree>
    <p:extLst>
      <p:ext uri="{BB962C8B-B14F-4D97-AF65-F5344CB8AC3E}">
        <p14:creationId xmlns:p14="http://schemas.microsoft.com/office/powerpoint/2010/main" val="82431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13F60-8099-D736-CA36-F95973DF923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D675F39-AE32-6ABB-AA43-90B205BA1BF9}"/>
              </a:ext>
            </a:extLst>
          </p:cNvPr>
          <p:cNvSpPr>
            <a:spLocks noGrp="1"/>
          </p:cNvSpPr>
          <p:nvPr>
            <p:ph type="title"/>
          </p:nvPr>
        </p:nvSpPr>
        <p:spPr>
          <a:xfrm>
            <a:off x="0" y="1"/>
            <a:ext cx="9144000" cy="740228"/>
          </a:xfrm>
        </p:spPr>
        <p:txBody>
          <a:bodyPr>
            <a:noAutofit/>
          </a:bodyPr>
          <a:lstStyle/>
          <a:p>
            <a:pPr algn="ct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フッ素化合物は</a:t>
            </a:r>
            <a:r>
              <a:rPr lang="en-US" altLang="ja-JP" sz="32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だけが問題なのではない！</a:t>
            </a:r>
            <a:endParaRPr lang="en-US" altLang="ja-JP" sz="32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テキスト ボックス 10">
            <a:extLst>
              <a:ext uri="{FF2B5EF4-FFF2-40B4-BE49-F238E27FC236}">
                <a16:creationId xmlns:a16="http://schemas.microsoft.com/office/drawing/2014/main" id="{0AD1A411-CAB0-4CFE-70A1-4659BA3D970D}"/>
              </a:ext>
            </a:extLst>
          </p:cNvPr>
          <p:cNvSpPr txBox="1"/>
          <p:nvPr/>
        </p:nvSpPr>
        <p:spPr>
          <a:xfrm>
            <a:off x="0" y="797510"/>
            <a:ext cx="9144000" cy="5262979"/>
          </a:xfrm>
          <a:prstGeom prst="rect">
            <a:avLst/>
          </a:prstGeom>
          <a:noFill/>
        </p:spPr>
        <p:txBody>
          <a:bodyPr wrap="square" rtlCol="0">
            <a:spAutoFit/>
          </a:bodyPr>
          <a:lstStyle/>
          <a:p>
            <a:pPr marL="457200" indent="-457200">
              <a:buFont typeface="Wingdings" panose="05000000000000000000" pitchFamily="2" charset="2"/>
              <a:buChar char="Ø"/>
            </a:pPr>
            <a:r>
              <a:rPr kumimoji="1" lang="ja-JP" altLang="en-US" sz="2800" dirty="0">
                <a:latin typeface="ＤＦ平成明朝体W7" panose="02020709000000000000" pitchFamily="17" charset="-128"/>
                <a:ea typeface="ＤＦ平成明朝体W7" panose="02020709000000000000" pitchFamily="17" charset="-128"/>
              </a:rPr>
              <a:t>フッ素の化合物で</a:t>
            </a:r>
            <a:r>
              <a:rPr kumimoji="1" lang="ja-JP" altLang="en-US" sz="2800" dirty="0">
                <a:solidFill>
                  <a:srgbClr val="7030A0"/>
                </a:solidFill>
                <a:latin typeface="ＤＦ平成明朝体W7" panose="02020709000000000000" pitchFamily="17" charset="-128"/>
                <a:ea typeface="ＤＦ平成明朝体W7" panose="02020709000000000000" pitchFamily="17" charset="-128"/>
              </a:rPr>
              <a:t>フッ素化ダイオキシン類</a:t>
            </a:r>
            <a:r>
              <a:rPr kumimoji="1" lang="ja-JP" altLang="en-US" sz="2800" dirty="0">
                <a:latin typeface="ＤＦ平成明朝体W7" panose="02020709000000000000" pitchFamily="17" charset="-128"/>
                <a:ea typeface="ＤＦ平成明朝体W7" panose="02020709000000000000" pitchFamily="17" charset="-128"/>
              </a:rPr>
              <a:t>も塩素化ダイオキシン類</a:t>
            </a:r>
            <a:r>
              <a:rPr kumimoji="1" lang="en-US" altLang="ja-JP" sz="2800" dirty="0">
                <a:latin typeface="ＤＦ平成明朝体W7" panose="02020709000000000000" pitchFamily="17" charset="-128"/>
                <a:ea typeface="ＤＦ平成明朝体W7" panose="02020709000000000000" pitchFamily="17" charset="-128"/>
              </a:rPr>
              <a:t>PCDD</a:t>
            </a:r>
            <a:r>
              <a:rPr kumimoji="1" lang="ja-JP" altLang="en-US" sz="2800" dirty="0">
                <a:latin typeface="ＤＦ平成明朝体W7" panose="02020709000000000000" pitchFamily="17" charset="-128"/>
                <a:ea typeface="ＤＦ平成明朝体W7" panose="02020709000000000000" pitchFamily="17" charset="-128"/>
              </a:rPr>
              <a:t>ｓと同様、環境中で非常に分解されにくく、フッ素を含んだ廃棄物の焼却やフロンガスの熱分解でも非意図的に生成する。</a:t>
            </a:r>
            <a:endParaRPr kumimoji="1" lang="en-US" altLang="ja-JP" sz="2800" dirty="0">
              <a:latin typeface="ＤＦ平成明朝体W7" panose="02020709000000000000" pitchFamily="17" charset="-128"/>
              <a:ea typeface="ＤＦ平成明朝体W7" panose="02020709000000000000" pitchFamily="17" charset="-128"/>
            </a:endParaRPr>
          </a:p>
          <a:p>
            <a:pPr marL="457200" indent="-457200">
              <a:buFont typeface="Wingdings" panose="05000000000000000000" pitchFamily="2" charset="2"/>
              <a:buChar char="Ø"/>
            </a:pPr>
            <a:r>
              <a:rPr kumimoji="1" lang="ja-JP" altLang="en-US" sz="2800" dirty="0">
                <a:latin typeface="ＤＦ平成明朝体W7" panose="02020709000000000000" pitchFamily="17" charset="-128"/>
                <a:ea typeface="ＤＦ平成明朝体W7" panose="02020709000000000000" pitchFamily="17" charset="-128"/>
              </a:rPr>
              <a:t>ベンゼン核（亀の甲）に塩素、臭素、フッ素が炭素と結合した複合（ミックス）ハロゲン化ダイオキシン類の中には、毒性の強い</a:t>
            </a:r>
            <a:r>
              <a:rPr kumimoji="1" lang="en-US" altLang="ja-JP" sz="2800" dirty="0">
                <a:latin typeface="ＤＦ平成明朝体W7" panose="02020709000000000000" pitchFamily="17" charset="-128"/>
                <a:ea typeface="ＤＦ平成明朝体W7" panose="02020709000000000000" pitchFamily="17" charset="-128"/>
              </a:rPr>
              <a:t>2,3,7,8-TCDD</a:t>
            </a:r>
            <a:r>
              <a:rPr kumimoji="1" lang="ja-JP" altLang="en-US" sz="2800" dirty="0">
                <a:latin typeface="ＤＦ平成明朝体W7" panose="02020709000000000000" pitchFamily="17" charset="-128"/>
                <a:ea typeface="ＤＦ平成明朝体W7" panose="02020709000000000000" pitchFamily="17" charset="-128"/>
              </a:rPr>
              <a:t>よりも強い毒性（ダイオキシン様活性）を示すものがある（愛媛大学）。</a:t>
            </a:r>
            <a:endParaRPr kumimoji="1" lang="en-US" altLang="ja-JP" sz="2800" dirty="0">
              <a:latin typeface="ＤＦ平成明朝体W7" panose="02020709000000000000" pitchFamily="17" charset="-128"/>
              <a:ea typeface="ＤＦ平成明朝体W7" panose="02020709000000000000" pitchFamily="17" charset="-128"/>
            </a:endParaRPr>
          </a:p>
          <a:p>
            <a:pPr marL="457200" indent="-457200">
              <a:buFont typeface="Wingdings" panose="05000000000000000000" pitchFamily="2" charset="2"/>
              <a:buChar char="Ø"/>
            </a:pPr>
            <a:r>
              <a:rPr kumimoji="1" lang="ja-JP" altLang="en-US" sz="2800" dirty="0">
                <a:latin typeface="ＤＦ平成明朝体W7" panose="02020709000000000000" pitchFamily="17" charset="-128"/>
                <a:ea typeface="ＤＦ平成明朝体W7" panose="02020709000000000000" pitchFamily="17" charset="-128"/>
              </a:rPr>
              <a:t>有機ハロゲン化合物には、①有機塩素化合物（</a:t>
            </a:r>
            <a:r>
              <a:rPr kumimoji="1" lang="en-US" altLang="ja-JP" sz="2800" dirty="0">
                <a:latin typeface="ＤＦ平成明朝体W7" panose="02020709000000000000" pitchFamily="17" charset="-128"/>
                <a:ea typeface="ＤＦ平成明朝体W7" panose="02020709000000000000" pitchFamily="17" charset="-128"/>
              </a:rPr>
              <a:t>TCDD</a:t>
            </a:r>
            <a:r>
              <a:rPr kumimoji="1" lang="ja-JP" altLang="en-US" sz="2800" dirty="0">
                <a:latin typeface="ＤＦ平成明朝体W7" panose="02020709000000000000" pitchFamily="17" charset="-128"/>
                <a:ea typeface="ＤＦ平成明朝体W7" panose="02020709000000000000" pitchFamily="17" charset="-128"/>
              </a:rPr>
              <a:t>塩素化ダイオキシン類）、②有機臭素化合物（臭素化難燃剤）、③有機フッ素化合物（</a:t>
            </a:r>
            <a:r>
              <a:rPr kumimoji="1" lang="en-US" altLang="ja-JP" sz="2800" dirty="0">
                <a:latin typeface="ＤＦ平成明朝体W7" panose="02020709000000000000" pitchFamily="17" charset="-128"/>
                <a:ea typeface="ＤＦ平成明朝体W7" panose="02020709000000000000" pitchFamily="17" charset="-128"/>
              </a:rPr>
              <a:t>PFAS)</a:t>
            </a:r>
            <a:r>
              <a:rPr kumimoji="1" lang="ja-JP" altLang="en-US" sz="2800" dirty="0">
                <a:latin typeface="ＤＦ平成明朝体W7" panose="02020709000000000000" pitchFamily="17" charset="-128"/>
                <a:ea typeface="ＤＦ平成明朝体W7" panose="02020709000000000000" pitchFamily="17" charset="-128"/>
              </a:rPr>
              <a:t>がある。</a:t>
            </a:r>
            <a:endParaRPr kumimoji="1" lang="ja-JP" altLang="en-US" sz="2000" dirty="0">
              <a:latin typeface="ＤＦ平成明朝体W7" panose="02020709000000000000" pitchFamily="17" charset="-128"/>
              <a:ea typeface="ＤＦ平成明朝体W7" panose="02020709000000000000" pitchFamily="17" charset="-128"/>
            </a:endParaRPr>
          </a:p>
        </p:txBody>
      </p:sp>
    </p:spTree>
    <p:extLst>
      <p:ext uri="{BB962C8B-B14F-4D97-AF65-F5344CB8AC3E}">
        <p14:creationId xmlns:p14="http://schemas.microsoft.com/office/powerpoint/2010/main" val="1737550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0EB70-6BA3-06B8-94E4-AE023F17EDB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84877B-F352-AC92-443F-6069ACF36693}"/>
              </a:ext>
            </a:extLst>
          </p:cNvPr>
          <p:cNvSpPr>
            <a:spLocks noGrp="1"/>
          </p:cNvSpPr>
          <p:nvPr>
            <p:ph type="title"/>
          </p:nvPr>
        </p:nvSpPr>
        <p:spPr>
          <a:xfrm>
            <a:off x="0" y="1"/>
            <a:ext cx="9144000" cy="1404256"/>
          </a:xfrm>
        </p:spPr>
        <p:txBody>
          <a:bodyPr>
            <a:normAutofit/>
          </a:bodyPr>
          <a:lstStyle/>
          <a:p>
            <a:pPr algn="ct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有機フッ素化合物</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（ピーファス）とは？</a:t>
            </a:r>
            <a:b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b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③ＰＦＡＳには</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1</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万種類ある</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4" name="図 3" descr="ダイアグラム&#10;&#10;AI 生成コンテンツは誤りを含む可能性があります。">
            <a:extLst>
              <a:ext uri="{FF2B5EF4-FFF2-40B4-BE49-F238E27FC236}">
                <a16:creationId xmlns:a16="http://schemas.microsoft.com/office/drawing/2014/main" id="{741B77CC-2D41-72F5-7D2C-18FC9AE3DF13}"/>
              </a:ext>
            </a:extLst>
          </p:cNvPr>
          <p:cNvPicPr>
            <a:picLocks noChangeAspect="1"/>
          </p:cNvPicPr>
          <p:nvPr/>
        </p:nvPicPr>
        <p:blipFill>
          <a:blip r:embed="rId2"/>
          <a:stretch>
            <a:fillRect/>
          </a:stretch>
        </p:blipFill>
        <p:spPr>
          <a:xfrm>
            <a:off x="0" y="1299865"/>
            <a:ext cx="9144000" cy="5558134"/>
          </a:xfrm>
          <a:prstGeom prst="rect">
            <a:avLst/>
          </a:prstGeom>
        </p:spPr>
      </p:pic>
    </p:spTree>
    <p:extLst>
      <p:ext uri="{BB962C8B-B14F-4D97-AF65-F5344CB8AC3E}">
        <p14:creationId xmlns:p14="http://schemas.microsoft.com/office/powerpoint/2010/main" val="157144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CD760-4CED-E82E-F994-AFB37B085A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D1BCC14-7960-1AC1-6E30-F8E7120FF119}"/>
              </a:ext>
            </a:extLst>
          </p:cNvPr>
          <p:cNvSpPr>
            <a:spLocks noGrp="1"/>
          </p:cNvSpPr>
          <p:nvPr>
            <p:ph type="title"/>
          </p:nvPr>
        </p:nvSpPr>
        <p:spPr>
          <a:xfrm>
            <a:off x="0" y="1"/>
            <a:ext cx="9144000" cy="1404256"/>
          </a:xfrm>
        </p:spPr>
        <p:txBody>
          <a:bodyPr>
            <a:normAutofit/>
          </a:bodyPr>
          <a:lstStyle/>
          <a:p>
            <a:pPr algn="ctr"/>
            <a:r>
              <a:rPr lang="en-US" altLang="ja-JP" sz="48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って何が問題なの？</a:t>
            </a:r>
            <a:br>
              <a:rPr lang="en-US" altLang="ja-JP" sz="4800" dirty="0">
                <a:solidFill>
                  <a:srgbClr val="FF0000"/>
                </a:solidFill>
                <a:latin typeface="HGP創英角ﾎﾟｯﾌﾟ体" panose="040B0A00000000000000" pitchFamily="50" charset="-128"/>
                <a:ea typeface="HGP創英角ﾎﾟｯﾌﾟ体" panose="040B0A00000000000000" pitchFamily="50" charset="-128"/>
              </a:rPr>
            </a:b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①「永遠の化学物質」と呼ばれるのは何故？</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490C63EF-9842-F8F7-C486-3D7A2CA3D80F}"/>
              </a:ext>
            </a:extLst>
          </p:cNvPr>
          <p:cNvSpPr txBox="1"/>
          <p:nvPr/>
        </p:nvSpPr>
        <p:spPr>
          <a:xfrm>
            <a:off x="0" y="1513114"/>
            <a:ext cx="9144000" cy="3970318"/>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2800" dirty="0">
                <a:latin typeface="ＤＦ平成明朝体W7" panose="02020709000000000000" pitchFamily="17" charset="-128"/>
                <a:ea typeface="ＤＦ平成明朝体W7" panose="02020709000000000000" pitchFamily="17" charset="-128"/>
              </a:rPr>
              <a:t>炭素とフッ素の結合が非常に強固で、環境中や体内でほとんど分解されにくい（難分解性）ため、「</a:t>
            </a:r>
            <a:r>
              <a:rPr kumimoji="1" lang="ja-JP" altLang="en-US" sz="2800" dirty="0">
                <a:solidFill>
                  <a:srgbClr val="7030A0"/>
                </a:solidFill>
                <a:latin typeface="ＤＦ平成明朝体W7" panose="02020709000000000000" pitchFamily="17" charset="-128"/>
                <a:ea typeface="ＤＦ平成明朝体W7" panose="02020709000000000000" pitchFamily="17" charset="-128"/>
              </a:rPr>
              <a:t>永遠の化学物質</a:t>
            </a:r>
            <a:r>
              <a:rPr kumimoji="1" lang="ja-JP" altLang="en-US" sz="2800" dirty="0">
                <a:latin typeface="ＤＦ平成明朝体W7" panose="02020709000000000000" pitchFamily="17" charset="-128"/>
                <a:ea typeface="ＤＦ平成明朝体W7" panose="02020709000000000000" pitchFamily="17" charset="-128"/>
              </a:rPr>
              <a:t>（フォーエバー・ケミカル）」と呼ばれている。</a:t>
            </a:r>
            <a:endParaRPr kumimoji="1" lang="en-US" altLang="ja-JP" sz="2800" dirty="0">
              <a:latin typeface="ＤＦ平成明朝体W7" panose="02020709000000000000" pitchFamily="17" charset="-128"/>
              <a:ea typeface="ＤＦ平成明朝体W7" panose="02020709000000000000" pitchFamily="17" charset="-128"/>
            </a:endParaRPr>
          </a:p>
          <a:p>
            <a:pPr marL="285750" indent="-285750">
              <a:buFont typeface="Wingdings" panose="05000000000000000000" pitchFamily="2" charset="2"/>
              <a:buChar char="Ø"/>
            </a:pPr>
            <a:r>
              <a:rPr kumimoji="1" lang="ja-JP" altLang="en-US" sz="2800" dirty="0">
                <a:latin typeface="ＤＦ平成明朝体W7" panose="02020709000000000000" pitchFamily="17" charset="-128"/>
                <a:ea typeface="ＤＦ平成明朝体W7" panose="02020709000000000000" pitchFamily="17" charset="-128"/>
              </a:rPr>
              <a:t>そのため、いったん環境中に出ると、土壌・河川･地下水・動植物中に長期間残留し、しかもＰＣＢのように生物濃縮し、食物連鎖によって体内に摂取すると、血液や肝臓等の臓器に高濃度に蓄積して体外に排泄されにくい。</a:t>
            </a:r>
          </a:p>
        </p:txBody>
      </p:sp>
    </p:spTree>
    <p:extLst>
      <p:ext uri="{BB962C8B-B14F-4D97-AF65-F5344CB8AC3E}">
        <p14:creationId xmlns:p14="http://schemas.microsoft.com/office/powerpoint/2010/main" val="124678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E7CE3-D9D9-1E8B-0110-2EBF925FBE5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4B32A6-AF15-9BCF-1EB2-ABDA0993DB9C}"/>
              </a:ext>
            </a:extLst>
          </p:cNvPr>
          <p:cNvSpPr>
            <a:spLocks noGrp="1"/>
          </p:cNvSpPr>
          <p:nvPr>
            <p:ph type="title"/>
          </p:nvPr>
        </p:nvSpPr>
        <p:spPr>
          <a:xfrm>
            <a:off x="0" y="1"/>
            <a:ext cx="9144000" cy="1404256"/>
          </a:xfrm>
        </p:spPr>
        <p:txBody>
          <a:bodyPr>
            <a:normAutofit fontScale="90000"/>
          </a:bodyPr>
          <a:lstStyle/>
          <a:p>
            <a:pPr algn="ctr"/>
            <a:r>
              <a:rPr lang="en-US" altLang="ja-JP" sz="4800" dirty="0">
                <a:solidFill>
                  <a:srgbClr val="FF0000"/>
                </a:solidFill>
                <a:latin typeface="HGP創英角ﾎﾟｯﾌﾟ体" panose="040B0A00000000000000" pitchFamily="50" charset="-128"/>
                <a:ea typeface="HGP創英角ﾎﾟｯﾌﾟ体" panose="040B0A00000000000000" pitchFamily="50" charset="-128"/>
              </a:rPr>
              <a:t>PFAS</a:t>
            </a: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って何が問題なの？</a:t>
            </a:r>
            <a:br>
              <a:rPr lang="en-US" altLang="ja-JP" sz="4800" dirty="0">
                <a:solidFill>
                  <a:srgbClr val="FF0000"/>
                </a:solidFill>
                <a:latin typeface="HGP創英角ﾎﾟｯﾌﾟ体" panose="040B0A00000000000000" pitchFamily="50" charset="-128"/>
                <a:ea typeface="HGP創英角ﾎﾟｯﾌﾟ体" panose="040B0A00000000000000" pitchFamily="50" charset="-128"/>
              </a:rPr>
            </a:br>
            <a:r>
              <a:rPr lang="ja-JP" altLang="en-US" dirty="0">
                <a:solidFill>
                  <a:srgbClr val="FF0000"/>
                </a:solidFill>
                <a:latin typeface="HGP創英角ﾎﾟｯﾌﾟ体" panose="040B0A00000000000000" pitchFamily="50" charset="-128"/>
                <a:ea typeface="HGP創英角ﾎﾟｯﾌﾟ体" panose="040B0A00000000000000" pitchFamily="50" charset="-128"/>
              </a:rPr>
              <a:t>②健康への影響（リスク）の可能性が高い</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8" name="図 7" descr="ダイアグラム&#10;&#10;AI 生成コンテンツは誤りを含む可能性があります。">
            <a:extLst>
              <a:ext uri="{FF2B5EF4-FFF2-40B4-BE49-F238E27FC236}">
                <a16:creationId xmlns:a16="http://schemas.microsoft.com/office/drawing/2014/main" id="{A1CF2C68-14A0-0B07-9490-3AB5A6FAEAB7}"/>
              </a:ext>
            </a:extLst>
          </p:cNvPr>
          <p:cNvPicPr>
            <a:picLocks noChangeAspect="1"/>
          </p:cNvPicPr>
          <p:nvPr/>
        </p:nvPicPr>
        <p:blipFill>
          <a:blip r:embed="rId2"/>
          <a:stretch>
            <a:fillRect/>
          </a:stretch>
        </p:blipFill>
        <p:spPr>
          <a:xfrm>
            <a:off x="0" y="1404256"/>
            <a:ext cx="9144000" cy="5529943"/>
          </a:xfrm>
          <a:prstGeom prst="rect">
            <a:avLst/>
          </a:prstGeom>
        </p:spPr>
      </p:pic>
    </p:spTree>
    <p:extLst>
      <p:ext uri="{BB962C8B-B14F-4D97-AF65-F5344CB8AC3E}">
        <p14:creationId xmlns:p14="http://schemas.microsoft.com/office/powerpoint/2010/main" val="12738158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191</TotalTime>
  <Words>2349</Words>
  <Application>Microsoft Office PowerPoint</Application>
  <PresentationFormat>画面に合わせる (4:3)</PresentationFormat>
  <Paragraphs>119</Paragraphs>
  <Slides>37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37</vt:i4>
      </vt:variant>
    </vt:vector>
  </HeadingPairs>
  <TitlesOfParts>
    <vt:vector size="45" baseType="lpstr">
      <vt:lpstr>ＤＦ平成明朝体W7</vt:lpstr>
      <vt:lpstr>HGP創英角ﾎﾟｯﾌﾟ体</vt:lpstr>
      <vt:lpstr>ＭＳ Ｐゴシック</vt:lpstr>
      <vt:lpstr>Arial</vt:lpstr>
      <vt:lpstr>Calibri</vt:lpstr>
      <vt:lpstr>Calibri Light</vt:lpstr>
      <vt:lpstr>Wingdings</vt:lpstr>
      <vt:lpstr>Office テーマ</vt:lpstr>
      <vt:lpstr>   ＤＮＡ問題研究会・特別セミナー  「ＰＦＡＳが脅かす食と暮らし」 ―暮らしの隅々に入り込む危険な物質の正体―   身近な化学物質・危険な物質は PFASだけではない！ </vt:lpstr>
      <vt:lpstr>自己紹介</vt:lpstr>
      <vt:lpstr>本日、お話しする内容</vt:lpstr>
      <vt:lpstr>有機フッ素化合物PFAS（ピーファス）とは？ ①そもそもフッ素Ｆとは？ハロゲン元素の一種</vt:lpstr>
      <vt:lpstr>有機フッ素化合物PFAS（ピーファス）とは？ ②フッ素Ｆには無機と有機とがある</vt:lpstr>
      <vt:lpstr>フッ素化合物はPFASだけが問題なのではない！</vt:lpstr>
      <vt:lpstr>有機フッ素化合物PFAS（ピーファス）とは？ ③ＰＦＡＳには1万種類ある</vt:lpstr>
      <vt:lpstr>PFASって何が問題なの？ ①「永遠の化学物質」と呼ばれるのは何故？</vt:lpstr>
      <vt:lpstr>PFASって何が問題なの？ ②健康への影響（リスク）の可能性が高い</vt:lpstr>
      <vt:lpstr>PFASって何が問題なの？ ③知らないうちに曝露を受けたり、摂取したりする可能性が高い</vt:lpstr>
      <vt:lpstr>PFASってどんなところに使われているの？</vt:lpstr>
      <vt:lpstr>PFAS汚染はどこまですすんでいるの？①</vt:lpstr>
      <vt:lpstr>PFAS汚染はどこまですすんでいるの？②</vt:lpstr>
      <vt:lpstr>PFAS汚染全国河川等マップ2022</vt:lpstr>
      <vt:lpstr>PFAS汚染はどこまですすんでいるの？③</vt:lpstr>
      <vt:lpstr>PowerPoint プレゼンテーション</vt:lpstr>
      <vt:lpstr>PFAS汚染はどこまですすんでいるの？④</vt:lpstr>
      <vt:lpstr>農水省農畜水産物PFAS実態調査結果（PFOS)</vt:lpstr>
      <vt:lpstr>農水省農畜水産物PFAS実態調査結果（PFOA)</vt:lpstr>
      <vt:lpstr>新聞記事に拾う魚類汚染の実態</vt:lpstr>
      <vt:lpstr>PowerPoint プレゼンテーション</vt:lpstr>
      <vt:lpstr>PFAS汚染はどこまですすんでいるの？⑤</vt:lpstr>
      <vt:lpstr>PowerPoint プレゼンテーション</vt:lpstr>
      <vt:lpstr>PowerPoint プレゼンテーション</vt:lpstr>
      <vt:lpstr>PFAS汚染はどこまですすんでいるの？⑥</vt:lpstr>
      <vt:lpstr>PFAS汚染はどこまですすんでいるの？⑦</vt:lpstr>
      <vt:lpstr>PFAS汚染はどこまですすんでいるの？⑧</vt:lpstr>
      <vt:lpstr>PFAS汚染はどこまですすんでいるの？⑨</vt:lpstr>
      <vt:lpstr>PFASの規制や対策はどうなっているの？①</vt:lpstr>
      <vt:lpstr>PFASの規制や対策はどうなっているの？②</vt:lpstr>
      <vt:lpstr>PFASの規制や対策はどうなっているの？③</vt:lpstr>
      <vt:lpstr>PFASの規制や対策はどうなっているの？④</vt:lpstr>
      <vt:lpstr>PFASの規制や対策はどうなっているの？⑤</vt:lpstr>
      <vt:lpstr> 私たちはどうすればいいの？ </vt:lpstr>
      <vt:lpstr> PFAS問題をきっかけに身の回りの 環境問題を考えてみませんか？① </vt:lpstr>
      <vt:lpstr>PowerPoint プレゼンテーション</vt:lpstr>
      <vt:lpstr>ご静聴ありがとうございました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寿和 藤原</dc:creator>
  <cp:lastModifiedBy>寿和 藤原</cp:lastModifiedBy>
  <cp:revision>2</cp:revision>
  <dcterms:created xsi:type="dcterms:W3CDTF">2026-05-14T21:08:55Z</dcterms:created>
  <dcterms:modified xsi:type="dcterms:W3CDTF">2026-05-23T12:40:07Z</dcterms:modified>
</cp:coreProperties>
</file>