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7" d="100"/>
          <a:sy n="67" d="100"/>
        </p:scale>
        <p:origin x="62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4209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E6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228600"/>
          </a:xfrm>
          <a:prstGeom prst="rect">
            <a:avLst/>
          </a:prstGeom>
          <a:solidFill>
            <a:srgbClr val="E6001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11963095" y="0"/>
            <a:ext cx="228600" cy="6858000"/>
          </a:xfrm>
          <a:prstGeom prst="rect">
            <a:avLst/>
          </a:prstGeom>
          <a:solidFill>
            <a:srgbClr val="E6001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E6001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E6001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Shape 5"/>
          <p:cNvSpPr/>
          <p:nvPr/>
        </p:nvSpPr>
        <p:spPr>
          <a:xfrm>
            <a:off x="-952805" y="-952805"/>
            <a:ext cx="4286707" cy="4286707"/>
          </a:xfrm>
          <a:prstGeom prst="ellipse">
            <a:avLst/>
          </a:prstGeom>
          <a:solidFill>
            <a:srgbClr val="E6001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" name="Shape 6"/>
          <p:cNvSpPr/>
          <p:nvPr/>
        </p:nvSpPr>
        <p:spPr>
          <a:xfrm>
            <a:off x="571500" y="2857500"/>
            <a:ext cx="6782105" cy="2495398"/>
          </a:xfrm>
          <a:prstGeom prst="roundRect">
            <a:avLst>
              <a:gd name="adj" fmla="val 4476"/>
            </a:avLst>
          </a:prstGeom>
          <a:solidFill>
            <a:srgbClr val="FFFFFF"/>
          </a:solidFill>
          <a:ln w="76200">
            <a:solidFill>
              <a:srgbClr val="1A1A1A"/>
            </a:solidFill>
            <a:prstDash val="solid"/>
          </a:ln>
          <a:effectLst>
            <a:outerShdw blurRad="12700" dist="101600" dir="18900000" algn="bl" rotWithShape="0">
              <a:srgbClr val="E60012">
                <a:alpha val="100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9" name="Shape 7"/>
          <p:cNvSpPr/>
          <p:nvPr/>
        </p:nvSpPr>
        <p:spPr>
          <a:xfrm>
            <a:off x="7619695" y="2381098"/>
            <a:ext cx="4000500" cy="40005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15707" y="2476195"/>
            <a:ext cx="3810305" cy="3810305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286207" y="761695"/>
            <a:ext cx="2572207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2026</a:t>
            </a:r>
            <a:endParaRPr lang="en-US" sz="2700" dirty="0"/>
          </a:p>
        </p:txBody>
      </p:sp>
      <p:sp>
        <p:nvSpPr>
          <p:cNvPr id="12" name="Text 9"/>
          <p:cNvSpPr txBox="1"/>
          <p:nvPr/>
        </p:nvSpPr>
        <p:spPr>
          <a:xfrm>
            <a:off x="-309982" y="1173175"/>
            <a:ext cx="3762756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300" b="1" kern="0" spc="-15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4/2</a:t>
            </a:r>
            <a:r>
              <a:rPr lang="en-US" sz="3000" b="1" kern="0" spc="-15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(火)</a:t>
            </a:r>
            <a:endParaRPr lang="en-US" sz="6300" dirty="0"/>
          </a:p>
        </p:txBody>
      </p:sp>
      <p:sp>
        <p:nvSpPr>
          <p:cNvPr id="13" name="Text 10"/>
          <p:cNvSpPr txBox="1"/>
          <p:nvPr/>
        </p:nvSpPr>
        <p:spPr>
          <a:xfrm>
            <a:off x="3047695" y="666598"/>
            <a:ext cx="876361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E60012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第五回</a:t>
            </a:r>
            <a:endParaRPr lang="en-US" sz="2400" dirty="0"/>
          </a:p>
        </p:txBody>
      </p:sp>
      <p:sp>
        <p:nvSpPr>
          <p:cNvPr id="14" name="Text 11"/>
          <p:cNvSpPr txBox="1"/>
          <p:nvPr/>
        </p:nvSpPr>
        <p:spPr>
          <a:xfrm>
            <a:off x="3047695" y="1200607"/>
            <a:ext cx="8744407" cy="1467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800" b="1" kern="0" spc="15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「スパイ防止法を考える」</a:t>
            </a:r>
            <a:endParaRPr lang="en-US" sz="4800" dirty="0"/>
          </a:p>
          <a:p>
            <a:pPr marL="0" indent="0" algn="l">
              <a:buNone/>
            </a:pPr>
            <a:r>
              <a:rPr lang="en-US" sz="4800" b="1" kern="0" spc="15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市民×超党派の議員 勉強会</a:t>
            </a:r>
            <a:endParaRPr lang="en-US" sz="4800" dirty="0"/>
          </a:p>
        </p:txBody>
      </p:sp>
      <p:sp>
        <p:nvSpPr>
          <p:cNvPr id="15" name="Shape 12"/>
          <p:cNvSpPr/>
          <p:nvPr/>
        </p:nvSpPr>
        <p:spPr>
          <a:xfrm>
            <a:off x="857707" y="3047695"/>
            <a:ext cx="685800" cy="409651"/>
          </a:xfrm>
          <a:prstGeom prst="roundRect">
            <a:avLst>
              <a:gd name="adj" fmla="val 41528"/>
            </a:avLst>
          </a:prstGeom>
          <a:solidFill>
            <a:srgbClr val="E6001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3"/>
          <p:cNvSpPr txBox="1"/>
          <p:nvPr/>
        </p:nvSpPr>
        <p:spPr>
          <a:xfrm>
            <a:off x="972007" y="3086100"/>
            <a:ext cx="5340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日時</a:t>
            </a:r>
            <a:endParaRPr lang="en-US" sz="1800" dirty="0"/>
          </a:p>
        </p:txBody>
      </p:sp>
      <p:sp>
        <p:nvSpPr>
          <p:cNvPr id="17" name="Text 14"/>
          <p:cNvSpPr txBox="1"/>
          <p:nvPr/>
        </p:nvSpPr>
        <p:spPr>
          <a:xfrm>
            <a:off x="1695298" y="3066898"/>
            <a:ext cx="4156862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4月2日(火) 12:00 – 13:30</a:t>
            </a:r>
            <a:endParaRPr lang="en-US" sz="2400" dirty="0"/>
          </a:p>
        </p:txBody>
      </p:sp>
      <p:sp>
        <p:nvSpPr>
          <p:cNvPr id="18" name="Shape 15"/>
          <p:cNvSpPr/>
          <p:nvPr/>
        </p:nvSpPr>
        <p:spPr>
          <a:xfrm>
            <a:off x="857707" y="3610051"/>
            <a:ext cx="685800" cy="409651"/>
          </a:xfrm>
          <a:prstGeom prst="roundRect">
            <a:avLst>
              <a:gd name="adj" fmla="val 41528"/>
            </a:avLst>
          </a:prstGeom>
          <a:solidFill>
            <a:srgbClr val="E6001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Text 16"/>
          <p:cNvSpPr txBox="1"/>
          <p:nvPr/>
        </p:nvSpPr>
        <p:spPr>
          <a:xfrm>
            <a:off x="972007" y="3648456"/>
            <a:ext cx="5340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場所</a:t>
            </a:r>
            <a:endParaRPr lang="en-US" sz="1800" dirty="0"/>
          </a:p>
        </p:txBody>
      </p:sp>
      <p:sp>
        <p:nvSpPr>
          <p:cNvPr id="20" name="Text 17"/>
          <p:cNvSpPr txBox="1"/>
          <p:nvPr/>
        </p:nvSpPr>
        <p:spPr>
          <a:xfrm>
            <a:off x="1695298" y="3629254"/>
            <a:ext cx="3648456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参院会館 101号室（1階）</a:t>
            </a:r>
            <a:endParaRPr lang="en-US" sz="2400" dirty="0"/>
          </a:p>
        </p:txBody>
      </p:sp>
      <p:sp>
        <p:nvSpPr>
          <p:cNvPr id="21" name="Shape 18"/>
          <p:cNvSpPr/>
          <p:nvPr/>
        </p:nvSpPr>
        <p:spPr>
          <a:xfrm>
            <a:off x="857707" y="4172407"/>
            <a:ext cx="685800" cy="409651"/>
          </a:xfrm>
          <a:prstGeom prst="roundRect">
            <a:avLst>
              <a:gd name="adj" fmla="val 41528"/>
            </a:avLst>
          </a:prstGeom>
          <a:solidFill>
            <a:srgbClr val="E6001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Text 19"/>
          <p:cNvSpPr txBox="1"/>
          <p:nvPr/>
        </p:nvSpPr>
        <p:spPr>
          <a:xfrm>
            <a:off x="972007" y="4209898"/>
            <a:ext cx="5340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内容</a:t>
            </a:r>
            <a:endParaRPr lang="en-US" sz="1800" dirty="0"/>
          </a:p>
        </p:txBody>
      </p:sp>
      <p:sp>
        <p:nvSpPr>
          <p:cNvPr id="23" name="Text 20"/>
          <p:cNvSpPr txBox="1"/>
          <p:nvPr/>
        </p:nvSpPr>
        <p:spPr>
          <a:xfrm>
            <a:off x="1695298" y="4209898"/>
            <a:ext cx="5505602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・「</a:t>
            </a:r>
            <a:r>
              <a:rPr lang="en-US" sz="1800" dirty="0" err="1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国家情報局法案」の解説</a:t>
            </a:r>
            <a:r>
              <a:rPr lang="en-US" sz="18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 </a:t>
            </a:r>
            <a:r>
              <a:rPr lang="ja-JP" altLang="en-US" sz="14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秘密保護法対策弁護団から</a:t>
            </a:r>
            <a:endParaRPr lang="en-US" sz="1400" dirty="0"/>
          </a:p>
        </p:txBody>
      </p:sp>
      <p:sp>
        <p:nvSpPr>
          <p:cNvPr id="24" name="Text 21"/>
          <p:cNvSpPr txBox="1"/>
          <p:nvPr/>
        </p:nvSpPr>
        <p:spPr>
          <a:xfrm>
            <a:off x="1695298" y="4620387"/>
            <a:ext cx="4400702" cy="22768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・</a:t>
            </a:r>
            <a:r>
              <a:rPr lang="en-US" sz="1800" dirty="0" err="1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日弁連の意見書の紹介</a:t>
            </a:r>
            <a:r>
              <a:rPr lang="ja-JP" altLang="en-US" sz="18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　</a:t>
            </a:r>
            <a:r>
              <a:rPr lang="ja-JP" altLang="en-US" sz="14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日弁連から</a:t>
            </a:r>
            <a:endParaRPr lang="en-US" sz="1400" dirty="0"/>
          </a:p>
        </p:txBody>
      </p:sp>
      <p:sp>
        <p:nvSpPr>
          <p:cNvPr id="25" name="Text 22"/>
          <p:cNvSpPr txBox="1"/>
          <p:nvPr/>
        </p:nvSpPr>
        <p:spPr>
          <a:xfrm>
            <a:off x="1695298" y="4895698"/>
            <a:ext cx="384871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・国会議員の発言も予定しています</a:t>
            </a:r>
            <a:endParaRPr lang="en-US" sz="1800" dirty="0"/>
          </a:p>
        </p:txBody>
      </p:sp>
      <p:sp>
        <p:nvSpPr>
          <p:cNvPr id="26" name="Text 23"/>
          <p:cNvSpPr txBox="1"/>
          <p:nvPr/>
        </p:nvSpPr>
        <p:spPr>
          <a:xfrm>
            <a:off x="571500" y="5477256"/>
            <a:ext cx="105924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E60012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【参加無料】</a:t>
            </a:r>
            <a:r>
              <a:rPr lang="en-US" sz="12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お問い合わせ: 03-6550-1111（</a:t>
            </a:r>
            <a:r>
              <a:rPr lang="ja-JP" altLang="en-US" sz="12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福島みずほ事務所</a:t>
            </a:r>
            <a:r>
              <a:rPr lang="en-US" sz="12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）</a:t>
            </a:r>
            <a:endParaRPr lang="en-US" sz="1200" dirty="0"/>
          </a:p>
        </p:txBody>
      </p:sp>
      <p:sp>
        <p:nvSpPr>
          <p:cNvPr id="27" name="Shape 24"/>
          <p:cNvSpPr/>
          <p:nvPr/>
        </p:nvSpPr>
        <p:spPr>
          <a:xfrm>
            <a:off x="571500" y="5810098"/>
            <a:ext cx="5124298" cy="895198"/>
          </a:xfrm>
          <a:prstGeom prst="rect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8" name="Shape 25"/>
          <p:cNvSpPr/>
          <p:nvPr/>
        </p:nvSpPr>
        <p:spPr>
          <a:xfrm>
            <a:off x="571500" y="5810098"/>
            <a:ext cx="75895" cy="895198"/>
          </a:xfrm>
          <a:prstGeom prst="rect">
            <a:avLst/>
          </a:prstGeom>
          <a:solidFill>
            <a:srgbClr val="E60012"/>
          </a:solidFill>
          <a:ln w="12700">
            <a:solidFill>
              <a:srgbClr val="E60012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" name="Text 26"/>
          <p:cNvSpPr txBox="1"/>
          <p:nvPr/>
        </p:nvSpPr>
        <p:spPr>
          <a:xfrm>
            <a:off x="664768" y="5810098"/>
            <a:ext cx="5124298" cy="89611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 err="1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一緒に</a:t>
            </a:r>
            <a:r>
              <a:rPr lang="ja-JP" altLang="en-US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知り</a:t>
            </a:r>
            <a:r>
              <a:rPr lang="en-US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、</a:t>
            </a:r>
            <a:r>
              <a:rPr lang="ja-JP" altLang="en-US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考え</a:t>
            </a:r>
            <a:r>
              <a:rPr lang="en-US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、</a:t>
            </a:r>
            <a:r>
              <a:rPr lang="ja-JP" altLang="en-US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そして</a:t>
            </a:r>
            <a:r>
              <a:rPr lang="en-US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行動するための90分。あなたの関心が、社会を動かす第一歩</a:t>
            </a:r>
            <a:r>
              <a:rPr lang="ja-JP" altLang="en-US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となる</a:t>
            </a:r>
            <a:r>
              <a:rPr lang="en-US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。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52705"/>
          </a:xfrm>
          <a:prstGeom prst="rect">
            <a:avLst/>
          </a:prstGeom>
          <a:solidFill>
            <a:srgbClr val="FFE6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0" y="6705295"/>
            <a:ext cx="12191695" cy="152705"/>
          </a:xfrm>
          <a:prstGeom prst="rect">
            <a:avLst/>
          </a:prstGeom>
          <a:solidFill>
            <a:srgbClr val="FFE6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0" y="152705"/>
            <a:ext cx="152705" cy="6553505"/>
          </a:xfrm>
          <a:prstGeom prst="rect">
            <a:avLst/>
          </a:prstGeom>
          <a:solidFill>
            <a:srgbClr val="FFE6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Shape 5"/>
          <p:cNvSpPr/>
          <p:nvPr/>
        </p:nvSpPr>
        <p:spPr>
          <a:xfrm>
            <a:off x="12039905" y="152705"/>
            <a:ext cx="152705" cy="6553505"/>
          </a:xfrm>
          <a:prstGeom prst="rect">
            <a:avLst/>
          </a:prstGeom>
          <a:solidFill>
            <a:srgbClr val="FFE6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" name="Shape 6"/>
          <p:cNvSpPr/>
          <p:nvPr/>
        </p:nvSpPr>
        <p:spPr>
          <a:xfrm>
            <a:off x="571500" y="381305"/>
            <a:ext cx="11048695" cy="381305"/>
          </a:xfrm>
          <a:prstGeom prst="roundRect">
            <a:avLst>
              <a:gd name="adj" fmla="val 47962"/>
            </a:avLst>
          </a:prstGeom>
          <a:solidFill>
            <a:srgbClr val="E6001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" name="Shape 7"/>
          <p:cNvSpPr/>
          <p:nvPr/>
        </p:nvSpPr>
        <p:spPr>
          <a:xfrm>
            <a:off x="571500" y="1619402"/>
            <a:ext cx="11048695" cy="381305"/>
          </a:xfrm>
          <a:prstGeom prst="roundRect">
            <a:avLst>
              <a:gd name="adj" fmla="val 47962"/>
            </a:avLst>
          </a:prstGeom>
          <a:solidFill>
            <a:srgbClr val="E6001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8"/>
          <p:cNvSpPr/>
          <p:nvPr/>
        </p:nvSpPr>
        <p:spPr>
          <a:xfrm>
            <a:off x="2476195" y="4953305"/>
            <a:ext cx="9144000" cy="381305"/>
          </a:xfrm>
          <a:prstGeom prst="roundRect">
            <a:avLst>
              <a:gd name="adj" fmla="val 47962"/>
            </a:avLst>
          </a:prstGeom>
          <a:solidFill>
            <a:srgbClr val="E6001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9"/>
          <p:cNvSpPr/>
          <p:nvPr/>
        </p:nvSpPr>
        <p:spPr>
          <a:xfrm>
            <a:off x="533095" y="4819802"/>
            <a:ext cx="1695298" cy="1695298"/>
          </a:xfrm>
          <a:prstGeom prst="ellipse">
            <a:avLst/>
          </a:prstGeom>
          <a:solidFill>
            <a:srgbClr val="E6001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10"/>
          <p:cNvSpPr/>
          <p:nvPr/>
        </p:nvSpPr>
        <p:spPr>
          <a:xfrm>
            <a:off x="571500" y="4858207"/>
            <a:ext cx="1619402" cy="1619402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19049" y="4905756"/>
            <a:ext cx="1524305" cy="1524305"/>
          </a:xfrm>
          <a:prstGeom prst="rect">
            <a:avLst/>
          </a:prstGeom>
        </p:spPr>
      </p:pic>
      <p:sp>
        <p:nvSpPr>
          <p:cNvPr id="14" name="Text 11"/>
          <p:cNvSpPr txBox="1"/>
          <p:nvPr/>
        </p:nvSpPr>
        <p:spPr>
          <a:xfrm>
            <a:off x="761695" y="418795"/>
            <a:ext cx="108585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■ 概要：国会提出「国家情報局法案」について</a:t>
            </a:r>
            <a:endParaRPr lang="en-US" sz="1800" dirty="0"/>
          </a:p>
        </p:txBody>
      </p:sp>
      <p:sp>
        <p:nvSpPr>
          <p:cNvPr id="15" name="Text 12"/>
          <p:cNvSpPr txBox="1"/>
          <p:nvPr/>
        </p:nvSpPr>
        <p:spPr>
          <a:xfrm>
            <a:off x="761695" y="857707"/>
            <a:ext cx="107442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3月13日に国会に提案された法案。首相を議長とする国家情報会議の事務局</a:t>
            </a:r>
            <a:r>
              <a:rPr lang="en-US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「国家情報局」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を設置し、国内の日本国民・外国人の</a:t>
            </a:r>
            <a:r>
              <a:rPr lang="en-US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スパイ活動</a:t>
            </a:r>
            <a:r>
              <a:rPr lang="ja-JP" altLang="en-US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の</a:t>
            </a:r>
            <a:r>
              <a:rPr lang="en-US" sz="1500" b="1" dirty="0" err="1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有無に関する情報収集・分析・総合調整機能</a:t>
            </a:r>
            <a:r>
              <a:rPr lang="en-US" sz="1500" dirty="0" err="1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を付与します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。 </a:t>
            </a:r>
            <a:endParaRPr lang="en-US" sz="1500" dirty="0"/>
          </a:p>
        </p:txBody>
      </p:sp>
      <p:sp>
        <p:nvSpPr>
          <p:cNvPr id="16" name="Text 13"/>
          <p:cNvSpPr txBox="1"/>
          <p:nvPr/>
        </p:nvSpPr>
        <p:spPr>
          <a:xfrm>
            <a:off x="761695" y="1657807"/>
            <a:ext cx="108585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■ 論点：私たちの生活にどう影響するのか？</a:t>
            </a:r>
            <a:endParaRPr lang="en-US" sz="1800" dirty="0"/>
          </a:p>
        </p:txBody>
      </p:sp>
      <p:sp>
        <p:nvSpPr>
          <p:cNvPr id="17" name="Text 14"/>
          <p:cNvSpPr txBox="1"/>
          <p:nvPr/>
        </p:nvSpPr>
        <p:spPr>
          <a:xfrm>
            <a:off x="761695" y="2190902"/>
            <a:ext cx="107442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E60012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① 監視強化の懸念：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戦前の特高警察や憲兵を想起させる視点でネット情報を収集し、AIで徹底分析。</a:t>
            </a:r>
            <a:r>
              <a:rPr lang="en-US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政府に不都合な人物をあぶり出す恐れ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があります。 </a:t>
            </a:r>
            <a:endParaRPr lang="en-US" sz="1500" dirty="0"/>
          </a:p>
        </p:txBody>
      </p:sp>
      <p:sp>
        <p:nvSpPr>
          <p:cNvPr id="18" name="Text 15"/>
          <p:cNvSpPr txBox="1"/>
          <p:nvPr/>
        </p:nvSpPr>
        <p:spPr>
          <a:xfrm>
            <a:off x="761695" y="2857500"/>
            <a:ext cx="107442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E60012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② 通信監視の現状：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能動的サイバー防御法により内外通信は収集可能。国内通信で収集できないのはわずか6.8%にとどまり、</a:t>
            </a:r>
            <a:r>
              <a:rPr lang="en-US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インターネットの大半が政府の監視下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にあります。 </a:t>
            </a:r>
            <a:endParaRPr lang="en-US" sz="1500" dirty="0"/>
          </a:p>
        </p:txBody>
      </p:sp>
      <p:sp>
        <p:nvSpPr>
          <p:cNvPr id="19" name="Text 16"/>
          <p:cNvSpPr txBox="1"/>
          <p:nvPr/>
        </p:nvSpPr>
        <p:spPr>
          <a:xfrm>
            <a:off x="761695" y="3571723"/>
            <a:ext cx="107442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E60012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③ 立法の連続性：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今秋に「外国代理人規制法／外国勢力活動透明化法案」、</a:t>
            </a:r>
            <a:r>
              <a:rPr lang="en-US" sz="1500" dirty="0" err="1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来年には海外謀略も担う</a:t>
            </a:r>
            <a:r>
              <a:rPr lang="en-US" sz="1500" b="1" dirty="0" err="1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「対外情報庁」</a:t>
            </a:r>
            <a:r>
              <a:rPr lang="en-US" sz="1500" dirty="0" err="1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構想など、監視社会への動きが加速しています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。</a:t>
            </a:r>
            <a:r>
              <a:rPr lang="ja-JP" alt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外国代理人規制法は、国境を越えて、市民が政治的、文化的に協働することを困難にする可能性があります。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</a:t>
            </a:r>
            <a:endParaRPr lang="en-US" sz="1500" dirty="0"/>
          </a:p>
        </p:txBody>
      </p:sp>
      <p:sp>
        <p:nvSpPr>
          <p:cNvPr id="20" name="Text 17"/>
          <p:cNvSpPr txBox="1"/>
          <p:nvPr/>
        </p:nvSpPr>
        <p:spPr>
          <a:xfrm>
            <a:off x="761695" y="4190695"/>
            <a:ext cx="1093531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E60012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④ 影響しうる権利：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憲法で保障される</a:t>
            </a:r>
            <a:r>
              <a:rPr lang="en-US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「表現の自由」「思想・良心の自由」「プライバシー権」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が制約される恐れがあります。 </a:t>
            </a:r>
            <a:endParaRPr lang="en-US" sz="1500" dirty="0"/>
          </a:p>
        </p:txBody>
      </p:sp>
      <p:sp>
        <p:nvSpPr>
          <p:cNvPr id="21" name="Text 18"/>
          <p:cNvSpPr txBox="1"/>
          <p:nvPr/>
        </p:nvSpPr>
        <p:spPr>
          <a:xfrm>
            <a:off x="2667305" y="4990795"/>
            <a:ext cx="8953805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■ 行動の呼びかけ：私たちにできること</a:t>
            </a:r>
            <a:endParaRPr lang="en-US" sz="1800" dirty="0"/>
          </a:p>
        </p:txBody>
      </p:sp>
      <p:sp>
        <p:nvSpPr>
          <p:cNvPr id="22" name="Text 19"/>
          <p:cNvSpPr txBox="1"/>
          <p:nvPr/>
        </p:nvSpPr>
        <p:spPr>
          <a:xfrm>
            <a:off x="2667305" y="5429707"/>
            <a:ext cx="91440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・</a:t>
            </a:r>
            <a:r>
              <a:rPr lang="en-US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いま声を上げる意義：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ここでひるめば、戦争反対の声すら上げられない社会になってしまいます。 </a:t>
            </a:r>
            <a:endParaRPr lang="en-US" sz="1500" dirty="0"/>
          </a:p>
        </p:txBody>
      </p:sp>
      <p:sp>
        <p:nvSpPr>
          <p:cNvPr id="23" name="Text 20"/>
          <p:cNvSpPr txBox="1"/>
          <p:nvPr/>
        </p:nvSpPr>
        <p:spPr>
          <a:xfrm>
            <a:off x="2667305" y="5810098"/>
            <a:ext cx="9029700" cy="6099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・</a:t>
            </a:r>
            <a:r>
              <a:rPr lang="en-US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4/17 </a:t>
            </a:r>
            <a:r>
              <a:rPr lang="en-US" sz="1500" b="1" dirty="0" err="1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行動案内</a:t>
            </a:r>
            <a:r>
              <a:rPr lang="en-US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：</a:t>
            </a:r>
            <a:r>
              <a:rPr lang="ja-JP" altLang="en-US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午後</a:t>
            </a:r>
            <a:r>
              <a:rPr lang="en-US" altLang="ja-JP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7</a:t>
            </a:r>
            <a:r>
              <a:rPr lang="ja-JP" altLang="en-US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時から</a:t>
            </a:r>
            <a:r>
              <a:rPr lang="en-US" altLang="ja-JP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8</a:t>
            </a:r>
            <a:r>
              <a:rPr lang="ja-JP" altLang="en-US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時まで、</a:t>
            </a:r>
            <a:r>
              <a:rPr lang="en-US" sz="150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衆院第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2議員会館前を中心に</a:t>
            </a:r>
            <a:r>
              <a:rPr lang="en-US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「スパイ防止法に反対するペンライト行動」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を呼びかけています。</a:t>
            </a:r>
            <a:r>
              <a:rPr lang="en-US" altLang="ja-JP" sz="1500" b="1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勇気を持って街頭に出て、反対の声があることを国会議員と市民に示しましょう！</a:t>
            </a:r>
            <a:r>
              <a:rPr lang="en-US" sz="1500" dirty="0">
                <a:solidFill>
                  <a:srgbClr val="1A1A1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</a:t>
            </a:r>
            <a:endParaRPr lang="en-US" sz="1500" dirty="0"/>
          </a:p>
        </p:txBody>
      </p:sp>
      <p:sp>
        <p:nvSpPr>
          <p:cNvPr id="24" name="Text 21"/>
          <p:cNvSpPr txBox="1"/>
          <p:nvPr/>
        </p:nvSpPr>
        <p:spPr>
          <a:xfrm>
            <a:off x="2667305" y="6495898"/>
            <a:ext cx="91440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230</Words>
  <Application>Microsoft Office PowerPoint</Application>
  <PresentationFormat>ワイド画面</PresentationFormat>
  <Paragraphs>27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Noto Sans JP</vt:lpstr>
      <vt:lpstr>Arial</vt:lpstr>
      <vt:lpstr>Office Theme</vt:lpstr>
      <vt:lpstr>PowerPoint プレゼンテーション</vt:lpstr>
      <vt:lpstr>PowerPoint プレゼンテーション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雄一 海渡</cp:lastModifiedBy>
  <cp:revision>2</cp:revision>
  <dcterms:created xsi:type="dcterms:W3CDTF">2026-03-21T10:23:55Z</dcterms:created>
  <dcterms:modified xsi:type="dcterms:W3CDTF">2026-03-21T10:32:58Z</dcterms:modified>
</cp:coreProperties>
</file>